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69" r:id="rId3"/>
    <p:sldId id="261" r:id="rId4"/>
    <p:sldId id="291" r:id="rId5"/>
    <p:sldId id="263" r:id="rId6"/>
    <p:sldId id="265" r:id="rId7"/>
    <p:sldId id="260" r:id="rId8"/>
    <p:sldId id="266" r:id="rId9"/>
    <p:sldId id="258" r:id="rId10"/>
    <p:sldId id="267" r:id="rId11"/>
    <p:sldId id="268" r:id="rId12"/>
    <p:sldId id="274" r:id="rId13"/>
    <p:sldId id="273" r:id="rId14"/>
    <p:sldId id="270" r:id="rId15"/>
    <p:sldId id="287" r:id="rId16"/>
    <p:sldId id="275" r:id="rId17"/>
    <p:sldId id="288" r:id="rId18"/>
    <p:sldId id="289" r:id="rId19"/>
    <p:sldId id="290" r:id="rId20"/>
    <p:sldId id="272" r:id="rId21"/>
    <p:sldId id="264" r:id="rId22"/>
    <p:sldId id="282" r:id="rId23"/>
    <p:sldId id="283" r:id="rId24"/>
    <p:sldId id="280" r:id="rId25"/>
    <p:sldId id="281" r:id="rId26"/>
    <p:sldId id="284" r:id="rId27"/>
    <p:sldId id="271" r:id="rId28"/>
    <p:sldId id="277" r:id="rId29"/>
    <p:sldId id="256" r:id="rId30"/>
    <p:sldId id="259" r:id="rId31"/>
    <p:sldId id="278" r:id="rId32"/>
    <p:sldId id="285" r:id="rId33"/>
    <p:sldId id="262" r:id="rId34"/>
    <p:sldId id="27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9" d="100"/>
          <a:sy n="99" d="100"/>
        </p:scale>
        <p:origin x="-1920" y="-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9A572-5B19-E44B-8300-E12F47835BF2}" type="datetimeFigureOut">
              <a:rPr lang="en-US" smtClean="0"/>
              <a:t>2015-10-02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B2B3F-6D8A-784E-B8C4-0E4E03063B7C}" type="slidenum">
              <a:rPr lang="en-US" smtClean="0"/>
              <a:t>‹#›</a:t>
            </a:fld>
            <a:endParaRPr lang="en-US"/>
          </a:p>
        </p:txBody>
      </p:sp>
    </p:spTree>
    <p:extLst>
      <p:ext uri="{BB962C8B-B14F-4D97-AF65-F5344CB8AC3E}">
        <p14:creationId xmlns:p14="http://schemas.microsoft.com/office/powerpoint/2010/main" val="2731823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1" Type="http://schemas.openxmlformats.org/officeDocument/2006/relationships/hyperlink" Target="http://www.bcstats.gov.bc.ca/Files/41376d6e-8fe9-4bde-8eef-9910a5d10d38/Map-LHA-043-Coquitlam.pdf" TargetMode="External"/><Relationship Id="rId12" Type="http://schemas.openxmlformats.org/officeDocument/2006/relationships/hyperlink" Target="http://www.bcstats.gov.bc.ca/Files/ec2526a8-2ffb-442c-b970-08ab3784c4b1/Map-LHA-035-Langley.pdf" TargetMode="External"/><Relationship Id="rId13" Type="http://schemas.openxmlformats.org/officeDocument/2006/relationships/hyperlink" Target="http://www.bcstats.gov.bc.ca/Files/c6666b4d-057a-4443-bdf0-a5ce3b631169/Map-LHA-037-Delta.pdf" TargetMode="External"/><Relationship Id="rId14" Type="http://schemas.openxmlformats.org/officeDocument/2006/relationships/hyperlink" Target="http://www.bcstats.gov.bc.ca/Files/5304e069-8f80-4b6d-b72e-fd3213e33b7a/Map-LHA-201-Surrey.pdf" TargetMode="External"/><Relationship Id="rId15" Type="http://schemas.openxmlformats.org/officeDocument/2006/relationships/hyperlink" Target="http://www.bcstats.gov.bc.ca/Files/16de7805-566f-4459-ba3d-c8d5726754f1/Map-LHA-202-SouthSurreyWhiteRock.pdf" TargetMode="External"/><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bcstats.gov.bc.ca/Files/392804bb-ee8f-47b0-aeb0-728334ead5a1/Map-LHA-032-Hope.pdf" TargetMode="External"/><Relationship Id="rId4" Type="http://schemas.openxmlformats.org/officeDocument/2006/relationships/hyperlink" Target="http://www.bcstats.gov.bc.ca/Files/2c53d4d4-f6f3-4b63-9a61-963bac317f37/Map-LHA-033-Chilliwack.pdf" TargetMode="External"/><Relationship Id="rId5" Type="http://schemas.openxmlformats.org/officeDocument/2006/relationships/hyperlink" Target="http://www.bcstats.gov.bc.ca/Files/4338c349-2b04-46ca-9992-611c6aeea342/Map-LHA-034-Abbotsford.pdf" TargetMode="External"/><Relationship Id="rId6" Type="http://schemas.openxmlformats.org/officeDocument/2006/relationships/hyperlink" Target="http://www.bcstats.gov.bc.ca/Files/c12fb99f-88e3-4393-9a3b-97e7658e604a/Map-LHA-075-Mission.pdf" TargetMode="External"/><Relationship Id="rId7" Type="http://schemas.openxmlformats.org/officeDocument/2006/relationships/hyperlink" Target="http://www.bcstats.gov.bc.ca/Files/e4ffb30b-e69e-4393-bf1d-6f8335ec4965/Map-LHA-076-Agassiz-Harrison.pdf" TargetMode="External"/><Relationship Id="rId8" Type="http://schemas.openxmlformats.org/officeDocument/2006/relationships/hyperlink" Target="http://www.bcstats.gov.bc.ca/Files/99dacc14-3ff2-446c-9775-2a89427bf431/Map-LHA-040-NewWestminster.pdf" TargetMode="External"/><Relationship Id="rId9" Type="http://schemas.openxmlformats.org/officeDocument/2006/relationships/hyperlink" Target="http://www.bcstats.gov.bc.ca/Files/6d9c8054-0208-4813-b577-ff87e2bd0257/Map-LHA-041-Burnaby.pdf" TargetMode="External"/><Relationship Id="rId10" Type="http://schemas.openxmlformats.org/officeDocument/2006/relationships/hyperlink" Target="http://www.bcstats.gov.bc.ca/Files/f406305a-fd68-4c73-a7e1-f3136e56cc34/Map-LHA-042-MapleRidge.pdf"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smtClean="0">
                <a:solidFill>
                  <a:srgbClr val="660066"/>
                </a:solidFill>
                <a:effectLst/>
                <a:latin typeface="+mn-lt"/>
                <a:ea typeface="+mn-ea"/>
                <a:cs typeface="+mn-cs"/>
                <a:hlinkClick r:id="rId3"/>
              </a:rPr>
              <a:t> Fraser has 13 local Health Areas:   032 Hope</a:t>
            </a:r>
            <a:r>
              <a:rPr lang="en-CA" sz="1200" u="none" strike="noStrike" kern="1200" baseline="0" dirty="0" smtClean="0">
                <a:solidFill>
                  <a:srgbClr val="660066"/>
                </a:solidFill>
                <a:effectLst/>
                <a:latin typeface="+mn-lt"/>
                <a:ea typeface="+mn-ea"/>
                <a:cs typeface="+mn-cs"/>
              </a:rPr>
              <a:t> </a:t>
            </a:r>
            <a:r>
              <a:rPr lang="en-US" sz="1200" u="none" strike="noStrike" kern="1200" dirty="0" smtClean="0">
                <a:solidFill>
                  <a:srgbClr val="660066"/>
                </a:solidFill>
                <a:effectLst/>
                <a:latin typeface="+mn-lt"/>
                <a:ea typeface="+mn-ea"/>
                <a:cs typeface="+mn-cs"/>
                <a:hlinkClick r:id="rId4"/>
              </a:rPr>
              <a:t>033 Chilliwack</a:t>
            </a:r>
            <a:r>
              <a:rPr lang="en-CA" sz="1200" u="none" strike="noStrike" kern="1200" baseline="0" dirty="0" smtClean="0">
                <a:solidFill>
                  <a:srgbClr val="660066"/>
                </a:solidFill>
                <a:effectLst/>
                <a:latin typeface="+mn-lt"/>
                <a:ea typeface="+mn-ea"/>
                <a:cs typeface="+mn-cs"/>
              </a:rPr>
              <a:t> </a:t>
            </a:r>
            <a:r>
              <a:rPr lang="en-US" sz="1200" u="none" strike="noStrike" kern="1200" dirty="0" smtClean="0">
                <a:solidFill>
                  <a:srgbClr val="660066"/>
                </a:solidFill>
                <a:effectLst/>
                <a:latin typeface="+mn-lt"/>
                <a:ea typeface="+mn-ea"/>
                <a:cs typeface="+mn-cs"/>
                <a:hlinkClick r:id="rId5"/>
              </a:rPr>
              <a:t>034 Abbotsford</a:t>
            </a:r>
            <a:r>
              <a:rPr lang="en-CA" sz="1200" u="none" strike="noStrike" kern="1200" baseline="0" dirty="0" smtClean="0">
                <a:solidFill>
                  <a:srgbClr val="660066"/>
                </a:solidFill>
                <a:effectLst/>
                <a:latin typeface="+mn-lt"/>
                <a:ea typeface="+mn-ea"/>
                <a:cs typeface="+mn-cs"/>
              </a:rPr>
              <a:t> </a:t>
            </a:r>
            <a:r>
              <a:rPr lang="en-US" sz="1200" u="none" strike="noStrike" kern="1200" dirty="0" smtClean="0">
                <a:solidFill>
                  <a:srgbClr val="660066"/>
                </a:solidFill>
                <a:effectLst/>
                <a:latin typeface="+mn-lt"/>
                <a:ea typeface="+mn-ea"/>
                <a:cs typeface="+mn-cs"/>
                <a:hlinkClick r:id="rId6"/>
              </a:rPr>
              <a:t>075 Mission</a:t>
            </a:r>
            <a:r>
              <a:rPr lang="en-CA" sz="1200" u="none" strike="noStrike" kern="1200" baseline="0" dirty="0" smtClean="0">
                <a:solidFill>
                  <a:srgbClr val="660066"/>
                </a:solidFill>
                <a:effectLst/>
                <a:latin typeface="+mn-lt"/>
                <a:ea typeface="+mn-ea"/>
                <a:cs typeface="+mn-cs"/>
              </a:rPr>
              <a:t> </a:t>
            </a:r>
            <a:r>
              <a:rPr lang="en-US" sz="1200" u="none" strike="noStrike" kern="1200" dirty="0" smtClean="0">
                <a:solidFill>
                  <a:srgbClr val="660066"/>
                </a:solidFill>
                <a:effectLst/>
                <a:latin typeface="+mn-lt"/>
                <a:ea typeface="+mn-ea"/>
                <a:cs typeface="+mn-cs"/>
                <a:hlinkClick r:id="rId7"/>
              </a:rPr>
              <a:t>076 Agassiz-Harrison</a:t>
            </a:r>
            <a:r>
              <a:rPr lang="en-CA" sz="1200" u="none" strike="noStrike" kern="1200" baseline="0" dirty="0" smtClean="0">
                <a:solidFill>
                  <a:srgbClr val="660066"/>
                </a:solidFill>
                <a:effectLst/>
                <a:latin typeface="+mn-lt"/>
                <a:ea typeface="+mn-ea"/>
                <a:cs typeface="+mn-cs"/>
              </a:rPr>
              <a:t> </a:t>
            </a:r>
            <a:r>
              <a:rPr lang="en-US" sz="1200" u="none" strike="noStrike" kern="1200" dirty="0" smtClean="0">
                <a:solidFill>
                  <a:srgbClr val="660066"/>
                </a:solidFill>
                <a:effectLst/>
                <a:latin typeface="+mn-lt"/>
                <a:ea typeface="+mn-ea"/>
                <a:cs typeface="+mn-cs"/>
                <a:hlinkClick r:id="rId8"/>
              </a:rPr>
              <a:t>040 New Westminster</a:t>
            </a:r>
            <a:r>
              <a:rPr lang="en-CA" sz="1200" u="none" strike="noStrike" kern="1200" baseline="0" dirty="0" smtClean="0">
                <a:solidFill>
                  <a:srgbClr val="660066"/>
                </a:solidFill>
                <a:effectLst/>
                <a:latin typeface="+mn-lt"/>
                <a:ea typeface="+mn-ea"/>
                <a:cs typeface="+mn-cs"/>
              </a:rPr>
              <a:t> </a:t>
            </a:r>
            <a:r>
              <a:rPr lang="en-US" sz="1200" u="none" strike="noStrike" kern="1200" dirty="0" smtClean="0">
                <a:solidFill>
                  <a:srgbClr val="660066"/>
                </a:solidFill>
                <a:effectLst/>
                <a:latin typeface="+mn-lt"/>
                <a:ea typeface="+mn-ea"/>
                <a:cs typeface="+mn-cs"/>
                <a:hlinkClick r:id="rId9"/>
              </a:rPr>
              <a:t>041 Burnaby</a:t>
            </a:r>
            <a:r>
              <a:rPr lang="en-CA" sz="1200" u="none" strike="noStrike" kern="1200" baseline="0" dirty="0" smtClean="0">
                <a:solidFill>
                  <a:srgbClr val="660066"/>
                </a:solidFill>
                <a:effectLst/>
                <a:latin typeface="+mn-lt"/>
                <a:ea typeface="+mn-ea"/>
                <a:cs typeface="+mn-cs"/>
              </a:rPr>
              <a:t> </a:t>
            </a:r>
            <a:r>
              <a:rPr lang="en-US" sz="1200" u="none" strike="noStrike" kern="1200" dirty="0" smtClean="0">
                <a:solidFill>
                  <a:srgbClr val="660066"/>
                </a:solidFill>
                <a:effectLst/>
                <a:latin typeface="+mn-lt"/>
                <a:ea typeface="+mn-ea"/>
                <a:cs typeface="+mn-cs"/>
                <a:hlinkClick r:id="rId10"/>
              </a:rPr>
              <a:t>042 Maple Ridge</a:t>
            </a:r>
            <a:r>
              <a:rPr lang="en-CA" sz="1200" u="none" strike="noStrike" kern="1200" baseline="0" dirty="0" smtClean="0">
                <a:solidFill>
                  <a:srgbClr val="660066"/>
                </a:solidFill>
                <a:effectLst/>
                <a:latin typeface="+mn-lt"/>
                <a:ea typeface="+mn-ea"/>
                <a:cs typeface="+mn-cs"/>
              </a:rPr>
              <a:t> </a:t>
            </a:r>
            <a:r>
              <a:rPr lang="en-US" sz="1200" u="none" strike="noStrike" kern="1200" dirty="0" smtClean="0">
                <a:solidFill>
                  <a:srgbClr val="660066"/>
                </a:solidFill>
                <a:effectLst/>
                <a:latin typeface="+mn-lt"/>
                <a:ea typeface="+mn-ea"/>
                <a:cs typeface="+mn-cs"/>
                <a:hlinkClick r:id="rId11"/>
              </a:rPr>
              <a:t>043 Coquitlam</a:t>
            </a:r>
            <a:r>
              <a:rPr lang="en-CA" sz="1200" u="none" strike="noStrike" kern="1200" baseline="0" dirty="0" smtClean="0">
                <a:solidFill>
                  <a:srgbClr val="660066"/>
                </a:solidFill>
                <a:effectLst/>
                <a:latin typeface="+mn-lt"/>
                <a:ea typeface="+mn-ea"/>
                <a:cs typeface="+mn-cs"/>
              </a:rPr>
              <a:t> </a:t>
            </a:r>
            <a:r>
              <a:rPr lang="en-US" sz="1200" u="none" strike="noStrike" kern="1200" dirty="0" smtClean="0">
                <a:solidFill>
                  <a:srgbClr val="660066"/>
                </a:solidFill>
                <a:effectLst/>
                <a:latin typeface="+mn-lt"/>
                <a:ea typeface="+mn-ea"/>
                <a:cs typeface="+mn-cs"/>
                <a:hlinkClick r:id="rId12"/>
              </a:rPr>
              <a:t>035 Langley</a:t>
            </a:r>
            <a:r>
              <a:rPr lang="en-CA" sz="1200" u="none" strike="noStrike" kern="1200" baseline="0" dirty="0" smtClean="0">
                <a:solidFill>
                  <a:srgbClr val="660066"/>
                </a:solidFill>
                <a:effectLst/>
                <a:latin typeface="+mn-lt"/>
                <a:ea typeface="+mn-ea"/>
                <a:cs typeface="+mn-cs"/>
              </a:rPr>
              <a:t> </a:t>
            </a:r>
            <a:r>
              <a:rPr lang="en-US" sz="1200" u="none" strike="noStrike" kern="1200" dirty="0" smtClean="0">
                <a:solidFill>
                  <a:srgbClr val="660066"/>
                </a:solidFill>
                <a:effectLst/>
                <a:latin typeface="+mn-lt"/>
                <a:ea typeface="+mn-ea"/>
                <a:cs typeface="+mn-cs"/>
                <a:hlinkClick r:id="rId13"/>
              </a:rPr>
              <a:t>037 Delta</a:t>
            </a:r>
            <a:r>
              <a:rPr lang="en-CA" sz="1200" u="none" strike="noStrike" kern="1200" baseline="0" dirty="0" smtClean="0">
                <a:solidFill>
                  <a:srgbClr val="660066"/>
                </a:solidFill>
                <a:effectLst/>
                <a:latin typeface="+mn-lt"/>
                <a:ea typeface="+mn-ea"/>
                <a:cs typeface="+mn-cs"/>
              </a:rPr>
              <a:t> </a:t>
            </a:r>
            <a:r>
              <a:rPr lang="en-US" sz="1200" u="none" strike="noStrike" kern="1200" dirty="0" smtClean="0">
                <a:solidFill>
                  <a:srgbClr val="660066"/>
                </a:solidFill>
                <a:effectLst/>
                <a:latin typeface="+mn-lt"/>
                <a:ea typeface="+mn-ea"/>
                <a:cs typeface="+mn-cs"/>
                <a:hlinkClick r:id="rId14"/>
              </a:rPr>
              <a:t>201 Surrey</a:t>
            </a:r>
            <a:r>
              <a:rPr lang="en-CA" sz="1200" u="none" strike="noStrike" kern="1200" baseline="0" dirty="0" smtClean="0">
                <a:solidFill>
                  <a:srgbClr val="660066"/>
                </a:solidFill>
                <a:effectLst/>
                <a:latin typeface="+mn-lt"/>
                <a:ea typeface="+mn-ea"/>
                <a:cs typeface="+mn-cs"/>
              </a:rPr>
              <a:t> </a:t>
            </a:r>
            <a:r>
              <a:rPr lang="en-US" sz="1200" u="none" strike="noStrike" kern="1200" dirty="0" smtClean="0">
                <a:solidFill>
                  <a:srgbClr val="660066"/>
                </a:solidFill>
                <a:effectLst/>
                <a:latin typeface="+mn-lt"/>
                <a:ea typeface="+mn-ea"/>
                <a:cs typeface="+mn-cs"/>
                <a:hlinkClick r:id="rId15"/>
              </a:rPr>
              <a:t>202 Surrey/White Rock</a:t>
            </a:r>
            <a:endParaRPr lang="en-CA" sz="1200" u="none" kern="1200" dirty="0" smtClean="0">
              <a:solidFill>
                <a:srgbClr val="660066"/>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E7B2B3F-6D8A-784E-B8C4-0E4E03063B7C}" type="slidenum">
              <a:rPr lang="en-US" smtClean="0"/>
              <a:t>5</a:t>
            </a:fld>
            <a:endParaRPr lang="en-US"/>
          </a:p>
        </p:txBody>
      </p:sp>
    </p:spTree>
    <p:extLst>
      <p:ext uri="{BB962C8B-B14F-4D97-AF65-F5344CB8AC3E}">
        <p14:creationId xmlns:p14="http://schemas.microsoft.com/office/powerpoint/2010/main" val="251976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 is divided into 5</a:t>
            </a:r>
            <a:r>
              <a:rPr lang="en-US" baseline="0" dirty="0" smtClean="0"/>
              <a:t> Health Authorities </a:t>
            </a:r>
            <a:endParaRPr lang="en-US" dirty="0"/>
          </a:p>
        </p:txBody>
      </p:sp>
      <p:sp>
        <p:nvSpPr>
          <p:cNvPr id="4" name="Slide Number Placeholder 3"/>
          <p:cNvSpPr>
            <a:spLocks noGrp="1"/>
          </p:cNvSpPr>
          <p:nvPr>
            <p:ph type="sldNum" sz="quarter" idx="10"/>
          </p:nvPr>
        </p:nvSpPr>
        <p:spPr/>
        <p:txBody>
          <a:bodyPr/>
          <a:lstStyle/>
          <a:p>
            <a:fld id="{8E7B2B3F-6D8A-784E-B8C4-0E4E03063B7C}" type="slidenum">
              <a:rPr lang="en-US" smtClean="0"/>
              <a:t>33</a:t>
            </a:fld>
            <a:endParaRPr lang="en-US"/>
          </a:p>
        </p:txBody>
      </p:sp>
    </p:spTree>
    <p:extLst>
      <p:ext uri="{BB962C8B-B14F-4D97-AF65-F5344CB8AC3E}">
        <p14:creationId xmlns:p14="http://schemas.microsoft.com/office/powerpoint/2010/main" val="148230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Fraser has 3 Health Service Delivery Areas</a:t>
            </a:r>
            <a:endParaRPr lang="en-US" dirty="0"/>
          </a:p>
        </p:txBody>
      </p:sp>
      <p:sp>
        <p:nvSpPr>
          <p:cNvPr id="4" name="Slide Number Placeholder 3"/>
          <p:cNvSpPr>
            <a:spLocks noGrp="1"/>
          </p:cNvSpPr>
          <p:nvPr>
            <p:ph type="sldNum" sz="quarter" idx="10"/>
          </p:nvPr>
        </p:nvSpPr>
        <p:spPr/>
        <p:txBody>
          <a:bodyPr/>
          <a:lstStyle/>
          <a:p>
            <a:fld id="{8E7B2B3F-6D8A-784E-B8C4-0E4E03063B7C}" type="slidenum">
              <a:rPr lang="en-US" smtClean="0"/>
              <a:t>6</a:t>
            </a:fld>
            <a:endParaRPr lang="en-US"/>
          </a:p>
        </p:txBody>
      </p:sp>
    </p:spTree>
    <p:extLst>
      <p:ext uri="{BB962C8B-B14F-4D97-AF65-F5344CB8AC3E}">
        <p14:creationId xmlns:p14="http://schemas.microsoft.com/office/powerpoint/2010/main" val="350555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7B2B3F-6D8A-784E-B8C4-0E4E03063B7C}" type="slidenum">
              <a:rPr lang="en-US" smtClean="0"/>
              <a:t>7</a:t>
            </a:fld>
            <a:endParaRPr lang="en-US"/>
          </a:p>
        </p:txBody>
      </p:sp>
    </p:spTree>
    <p:extLst>
      <p:ext uri="{BB962C8B-B14F-4D97-AF65-F5344CB8AC3E}">
        <p14:creationId xmlns:p14="http://schemas.microsoft.com/office/powerpoint/2010/main" val="59789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population of BC continues to increase; it was 3.00 million in 1986 and reached 4.58 million in 2013. When broken down by health authority (HA), the smallest geographic region FH has the largest population at about 1.69 million in 2013; VCH has</a:t>
            </a:r>
            <a:r>
              <a:rPr lang="en-US" baseline="0" dirty="0" smtClean="0"/>
              <a:t> </a:t>
            </a:r>
            <a:r>
              <a:rPr lang="en-US" dirty="0" smtClean="0"/>
              <a:t>1.14 million, VIHA 0.75 million, IH 0.72 million and NH, the largest geographic region, has the smallest population with 0.28 million (Figure 1.2). </a:t>
            </a:r>
          </a:p>
          <a:p>
            <a:endParaRPr lang="en-US" dirty="0"/>
          </a:p>
        </p:txBody>
      </p:sp>
      <p:sp>
        <p:nvSpPr>
          <p:cNvPr id="4" name="Slide Number Placeholder 3"/>
          <p:cNvSpPr>
            <a:spLocks noGrp="1"/>
          </p:cNvSpPr>
          <p:nvPr>
            <p:ph type="sldNum" sz="quarter" idx="10"/>
          </p:nvPr>
        </p:nvSpPr>
        <p:spPr/>
        <p:txBody>
          <a:bodyPr/>
          <a:lstStyle/>
          <a:p>
            <a:fld id="{175EFCDF-8864-8246-99AF-FEEF34ABC8BC}" type="slidenum">
              <a:rPr lang="en-US" smtClean="0"/>
              <a:t>9</a:t>
            </a:fld>
            <a:endParaRPr lang="en-US"/>
          </a:p>
        </p:txBody>
      </p:sp>
    </p:spTree>
    <p:extLst>
      <p:ext uri="{BB962C8B-B14F-4D97-AF65-F5344CB8AC3E}">
        <p14:creationId xmlns:p14="http://schemas.microsoft.com/office/powerpoint/2010/main" val="270824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7B2B3F-6D8A-784E-B8C4-0E4E03063B7C}" type="slidenum">
              <a:rPr lang="en-US" smtClean="0"/>
              <a:t>11</a:t>
            </a:fld>
            <a:endParaRPr lang="en-US"/>
          </a:p>
        </p:txBody>
      </p:sp>
    </p:spTree>
    <p:extLst>
      <p:ext uri="{BB962C8B-B14F-4D97-AF65-F5344CB8AC3E}">
        <p14:creationId xmlns:p14="http://schemas.microsoft.com/office/powerpoint/2010/main" val="237483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6C231-19D6-534A-AAF0-64B33CEAFBB3}" type="slidenum">
              <a:rPr lang="en-US"/>
              <a:pPr/>
              <a:t>16</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r>
              <a:rPr lang="en-US" dirty="0"/>
              <a:t>Just want to ensure a bit of </a:t>
            </a:r>
            <a:r>
              <a:rPr lang="en-US" dirty="0" smtClean="0"/>
              <a:t>background</a:t>
            </a:r>
            <a:r>
              <a:rPr lang="en-US" baseline="0" dirty="0" smtClean="0"/>
              <a:t> </a:t>
            </a:r>
            <a:r>
              <a:rPr lang="en-US" dirty="0" smtClean="0"/>
              <a:t> </a:t>
            </a:r>
            <a:endParaRPr lang="en-US" dirty="0"/>
          </a:p>
          <a:p>
            <a:r>
              <a:rPr lang="en-US" dirty="0"/>
              <a:t>All numbers of people who use illegal drugs are estimates Hopefully they are intelligent I included this slide to assure you there is a significant amount of drug use in Fraser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FAE45-670E-294C-81B6-70CE9B9B064A}" type="slidenum">
              <a:rPr lang="en-US"/>
              <a:pPr/>
              <a:t>18</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r>
              <a:rPr lang="en-US"/>
              <a:t>Addiction is a highly charged topic with little discussion of effective well researched interventions. Instead addiction cure testimonials seem to guide society's  approach to severely addicted citizens. Because people addicted to illegal drugs are criminalized they are especially hated and feared and excluded even from the very addictions treatment facilities that serve them.</a:t>
            </a:r>
          </a:p>
          <a:p>
            <a:r>
              <a:rPr lang="en-US"/>
              <a:t>This slide illustrates the reason that people immersed in illegal drug addiction have little or NO CONTACT with health care funded services for addicts for an average of 5 years.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9752F-0F26-3245-9542-13220E650A2E}" type="slidenum">
              <a:rPr lang="en-US"/>
              <a:pPr/>
              <a:t>19</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r>
              <a:rPr lang="en-US" dirty="0"/>
              <a:t>This old slide I included in case this board did not understand the clever public health strategy behind Harm Reduction Strategies. There are often accusations even from physicians who are </a:t>
            </a:r>
            <a:r>
              <a:rPr lang="ja-JP" altLang="en-US" dirty="0">
                <a:latin typeface="Arial"/>
              </a:rPr>
              <a:t>“</a:t>
            </a:r>
            <a:r>
              <a:rPr lang="en-US" dirty="0"/>
              <a:t>addictions specialists</a:t>
            </a:r>
            <a:r>
              <a:rPr lang="ja-JP" altLang="en-US" dirty="0">
                <a:latin typeface="Arial"/>
              </a:rPr>
              <a:t>”</a:t>
            </a:r>
            <a:r>
              <a:rPr lang="en-US" dirty="0"/>
              <a:t> that needle exchanges, safe sites, and drug user groups encourage drug use and increase drug use. All the carefully executed scientific research on harm reduction shows that disease rates decrease, public order increases and drug users who engage are way more likely to go to drug treatment.  </a:t>
            </a:r>
          </a:p>
          <a:p>
            <a:r>
              <a:rPr lang="en-US" dirty="0"/>
              <a:t>Basically an addict who is going to a needle exchange, a drop in for users, a safe injection site, or participating in  drug user group will consider getting on methadone or going to detox. Without any services for street involved people using drugs there is no hope and the people who use drugs internalize the hatred and their self care completely deteriorates.  Please make a triangle like this for Fraser and implement it. Do not allow municipal bylaws to create no public health for vulnerable citizens.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Reported use of heroin and crystal meth was highest in FH (54% and 48% respectively).</a:t>
            </a:r>
            <a:r>
              <a:rPr lang="en-US" sz="1400" b="1" kern="1200" baseline="0" dirty="0" smtClean="0">
                <a:solidFill>
                  <a:schemeClr val="tx1"/>
                </a:solidFill>
                <a:effectLst/>
                <a:latin typeface="+mn-lt"/>
                <a:ea typeface="+mn-ea"/>
                <a:cs typeface="+mn-cs"/>
              </a:rPr>
              <a:t> </a:t>
            </a:r>
            <a:endParaRPr lang="en-US" sz="1400" b="1" dirty="0" smtClean="0"/>
          </a:p>
          <a:p>
            <a:endParaRPr lang="en-US" dirty="0"/>
          </a:p>
        </p:txBody>
      </p:sp>
      <p:sp>
        <p:nvSpPr>
          <p:cNvPr id="4" name="Slide Number Placeholder 3"/>
          <p:cNvSpPr>
            <a:spLocks noGrp="1"/>
          </p:cNvSpPr>
          <p:nvPr>
            <p:ph type="sldNum" sz="quarter" idx="10"/>
          </p:nvPr>
        </p:nvSpPr>
        <p:spPr/>
        <p:txBody>
          <a:bodyPr/>
          <a:lstStyle/>
          <a:p>
            <a:fld id="{175EFCDF-8864-8246-99AF-FEEF34ABC8BC}" type="slidenum">
              <a:rPr lang="en-US" smtClean="0"/>
              <a:t>25</a:t>
            </a:fld>
            <a:endParaRPr lang="en-US"/>
          </a:p>
        </p:txBody>
      </p:sp>
    </p:spTree>
    <p:extLst>
      <p:ext uri="{BB962C8B-B14F-4D97-AF65-F5344CB8AC3E}">
        <p14:creationId xmlns:p14="http://schemas.microsoft.com/office/powerpoint/2010/main" val="149221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FF03DF4F-392B-B041-ABC0-7E590D3AA546}" type="datetimeFigureOut">
              <a:rPr lang="en-US" smtClean="0"/>
              <a:t>2015-10-02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E877-FCEA-0B42-9D0C-D209564DB23C}" type="slidenum">
              <a:rPr lang="en-US" smtClean="0"/>
              <a:t>‹#›</a:t>
            </a:fld>
            <a:endParaRPr lang="en-US"/>
          </a:p>
        </p:txBody>
      </p:sp>
    </p:spTree>
    <p:extLst>
      <p:ext uri="{BB962C8B-B14F-4D97-AF65-F5344CB8AC3E}">
        <p14:creationId xmlns:p14="http://schemas.microsoft.com/office/powerpoint/2010/main" val="347229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F03DF4F-392B-B041-ABC0-7E590D3AA546}" type="datetimeFigureOut">
              <a:rPr lang="en-US" smtClean="0"/>
              <a:t>2015-10-02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E877-FCEA-0B42-9D0C-D209564DB23C}" type="slidenum">
              <a:rPr lang="en-US" smtClean="0"/>
              <a:t>‹#›</a:t>
            </a:fld>
            <a:endParaRPr lang="en-US"/>
          </a:p>
        </p:txBody>
      </p:sp>
    </p:spTree>
    <p:extLst>
      <p:ext uri="{BB962C8B-B14F-4D97-AF65-F5344CB8AC3E}">
        <p14:creationId xmlns:p14="http://schemas.microsoft.com/office/powerpoint/2010/main" val="25285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F03DF4F-392B-B041-ABC0-7E590D3AA546}" type="datetimeFigureOut">
              <a:rPr lang="en-US" smtClean="0"/>
              <a:t>2015-10-02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E877-FCEA-0B42-9D0C-D209564DB23C}" type="slidenum">
              <a:rPr lang="en-US" smtClean="0"/>
              <a:t>‹#›</a:t>
            </a:fld>
            <a:endParaRPr lang="en-US"/>
          </a:p>
        </p:txBody>
      </p:sp>
    </p:spTree>
    <p:extLst>
      <p:ext uri="{BB962C8B-B14F-4D97-AF65-F5344CB8AC3E}">
        <p14:creationId xmlns:p14="http://schemas.microsoft.com/office/powerpoint/2010/main" val="56837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F03DF4F-392B-B041-ABC0-7E590D3AA546}" type="datetimeFigureOut">
              <a:rPr lang="en-US" smtClean="0"/>
              <a:t>2015-10-02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E877-FCEA-0B42-9D0C-D209564DB23C}" type="slidenum">
              <a:rPr lang="en-US" smtClean="0"/>
              <a:t>‹#›</a:t>
            </a:fld>
            <a:endParaRPr lang="en-US"/>
          </a:p>
        </p:txBody>
      </p:sp>
    </p:spTree>
    <p:extLst>
      <p:ext uri="{BB962C8B-B14F-4D97-AF65-F5344CB8AC3E}">
        <p14:creationId xmlns:p14="http://schemas.microsoft.com/office/powerpoint/2010/main" val="228594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FF03DF4F-392B-B041-ABC0-7E590D3AA546}" type="datetimeFigureOut">
              <a:rPr lang="en-US" smtClean="0"/>
              <a:t>2015-10-02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E877-FCEA-0B42-9D0C-D209564DB23C}" type="slidenum">
              <a:rPr lang="en-US" smtClean="0"/>
              <a:t>‹#›</a:t>
            </a:fld>
            <a:endParaRPr lang="en-US"/>
          </a:p>
        </p:txBody>
      </p:sp>
    </p:spTree>
    <p:extLst>
      <p:ext uri="{BB962C8B-B14F-4D97-AF65-F5344CB8AC3E}">
        <p14:creationId xmlns:p14="http://schemas.microsoft.com/office/powerpoint/2010/main" val="393208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FF03DF4F-392B-B041-ABC0-7E590D3AA546}" type="datetimeFigureOut">
              <a:rPr lang="en-US" smtClean="0"/>
              <a:t>2015-10-02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9E877-FCEA-0B42-9D0C-D209564DB23C}" type="slidenum">
              <a:rPr lang="en-US" smtClean="0"/>
              <a:t>‹#›</a:t>
            </a:fld>
            <a:endParaRPr lang="en-US"/>
          </a:p>
        </p:txBody>
      </p:sp>
    </p:spTree>
    <p:extLst>
      <p:ext uri="{BB962C8B-B14F-4D97-AF65-F5344CB8AC3E}">
        <p14:creationId xmlns:p14="http://schemas.microsoft.com/office/powerpoint/2010/main" val="53077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FF03DF4F-392B-B041-ABC0-7E590D3AA546}" type="datetimeFigureOut">
              <a:rPr lang="en-US" smtClean="0"/>
              <a:t>2015-10-02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9E877-FCEA-0B42-9D0C-D209564DB23C}" type="slidenum">
              <a:rPr lang="en-US" smtClean="0"/>
              <a:t>‹#›</a:t>
            </a:fld>
            <a:endParaRPr lang="en-US"/>
          </a:p>
        </p:txBody>
      </p:sp>
    </p:spTree>
    <p:extLst>
      <p:ext uri="{BB962C8B-B14F-4D97-AF65-F5344CB8AC3E}">
        <p14:creationId xmlns:p14="http://schemas.microsoft.com/office/powerpoint/2010/main" val="114467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FF03DF4F-392B-B041-ABC0-7E590D3AA546}" type="datetimeFigureOut">
              <a:rPr lang="en-US" smtClean="0"/>
              <a:t>2015-10-02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9E877-FCEA-0B42-9D0C-D209564DB23C}" type="slidenum">
              <a:rPr lang="en-US" smtClean="0"/>
              <a:t>‹#›</a:t>
            </a:fld>
            <a:endParaRPr lang="en-US"/>
          </a:p>
        </p:txBody>
      </p:sp>
    </p:spTree>
    <p:extLst>
      <p:ext uri="{BB962C8B-B14F-4D97-AF65-F5344CB8AC3E}">
        <p14:creationId xmlns:p14="http://schemas.microsoft.com/office/powerpoint/2010/main" val="365056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3DF4F-392B-B041-ABC0-7E590D3AA546}" type="datetimeFigureOut">
              <a:rPr lang="en-US" smtClean="0"/>
              <a:t>2015-10-02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9E877-FCEA-0B42-9D0C-D209564DB23C}" type="slidenum">
              <a:rPr lang="en-US" smtClean="0"/>
              <a:t>‹#›</a:t>
            </a:fld>
            <a:endParaRPr lang="en-US"/>
          </a:p>
        </p:txBody>
      </p:sp>
    </p:spTree>
    <p:extLst>
      <p:ext uri="{BB962C8B-B14F-4D97-AF65-F5344CB8AC3E}">
        <p14:creationId xmlns:p14="http://schemas.microsoft.com/office/powerpoint/2010/main" val="127316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FF03DF4F-392B-B041-ABC0-7E590D3AA546}" type="datetimeFigureOut">
              <a:rPr lang="en-US" smtClean="0"/>
              <a:t>2015-10-02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9E877-FCEA-0B42-9D0C-D209564DB23C}" type="slidenum">
              <a:rPr lang="en-US" smtClean="0"/>
              <a:t>‹#›</a:t>
            </a:fld>
            <a:endParaRPr lang="en-US"/>
          </a:p>
        </p:txBody>
      </p:sp>
    </p:spTree>
    <p:extLst>
      <p:ext uri="{BB962C8B-B14F-4D97-AF65-F5344CB8AC3E}">
        <p14:creationId xmlns:p14="http://schemas.microsoft.com/office/powerpoint/2010/main" val="178567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FF03DF4F-392B-B041-ABC0-7E590D3AA546}" type="datetimeFigureOut">
              <a:rPr lang="en-US" smtClean="0"/>
              <a:t>2015-10-02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9E877-FCEA-0B42-9D0C-D209564DB23C}" type="slidenum">
              <a:rPr lang="en-US" smtClean="0"/>
              <a:t>‹#›</a:t>
            </a:fld>
            <a:endParaRPr lang="en-US"/>
          </a:p>
        </p:txBody>
      </p:sp>
    </p:spTree>
    <p:extLst>
      <p:ext uri="{BB962C8B-B14F-4D97-AF65-F5344CB8AC3E}">
        <p14:creationId xmlns:p14="http://schemas.microsoft.com/office/powerpoint/2010/main" val="587458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3DF4F-392B-B041-ABC0-7E590D3AA546}" type="datetimeFigureOut">
              <a:rPr lang="en-US" smtClean="0"/>
              <a:t>2015-10-02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9E877-FCEA-0B42-9D0C-D209564DB23C}" type="slidenum">
              <a:rPr lang="en-US" smtClean="0"/>
              <a:t>‹#›</a:t>
            </a:fld>
            <a:endParaRPr lang="en-US"/>
          </a:p>
        </p:txBody>
      </p:sp>
    </p:spTree>
    <p:extLst>
      <p:ext uri="{BB962C8B-B14F-4D97-AF65-F5344CB8AC3E}">
        <p14:creationId xmlns:p14="http://schemas.microsoft.com/office/powerpoint/2010/main" val="2880648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7950" y="274639"/>
            <a:ext cx="9036050" cy="1033785"/>
          </a:xfrm>
        </p:spPr>
        <p:txBody>
          <a:bodyPr>
            <a:normAutofit fontScale="90000"/>
          </a:bodyPr>
          <a:lstStyle/>
          <a:p>
            <a:pPr eaLnBrk="1" hangingPunct="1">
              <a:defRPr/>
            </a:pPr>
            <a:r>
              <a:rPr lang="en-US" sz="4900" b="1" dirty="0" smtClean="0">
                <a:cs typeface="+mj-cs"/>
              </a:rPr>
              <a:t>Hepatitis C in Fraser Health Authority</a:t>
            </a:r>
            <a:r>
              <a:rPr lang="en-US" sz="4900" dirty="0" smtClean="0">
                <a:cs typeface="+mj-cs"/>
              </a:rPr>
              <a:t/>
            </a:r>
            <a:br>
              <a:rPr lang="en-US" sz="4900" dirty="0" smtClean="0">
                <a:cs typeface="+mj-cs"/>
              </a:rPr>
            </a:br>
            <a:r>
              <a:rPr lang="en-US" sz="1000" dirty="0" smtClean="0">
                <a:cs typeface="+mj-cs"/>
              </a:rPr>
              <a:t/>
            </a:r>
            <a:br>
              <a:rPr lang="en-US" sz="1000" dirty="0" smtClean="0">
                <a:cs typeface="+mj-cs"/>
              </a:rPr>
            </a:br>
            <a:endParaRPr lang="en-US" sz="2800" dirty="0" smtClean="0">
              <a:cs typeface="+mj-cs"/>
            </a:endParaRPr>
          </a:p>
        </p:txBody>
      </p:sp>
      <p:sp>
        <p:nvSpPr>
          <p:cNvPr id="26627" name="Rectangle 3"/>
          <p:cNvSpPr>
            <a:spLocks noGrp="1" noChangeArrowheads="1"/>
          </p:cNvSpPr>
          <p:nvPr>
            <p:ph type="body" idx="1"/>
          </p:nvPr>
        </p:nvSpPr>
        <p:spPr>
          <a:xfrm>
            <a:off x="0" y="4725144"/>
            <a:ext cx="9036174" cy="1728192"/>
          </a:xfrm>
        </p:spPr>
        <p:txBody>
          <a:bodyPr/>
          <a:lstStyle/>
          <a:p>
            <a:pPr eaLnBrk="1" hangingPunct="1">
              <a:lnSpc>
                <a:spcPct val="80000"/>
              </a:lnSpc>
              <a:buFontTx/>
              <a:buNone/>
              <a:defRPr/>
            </a:pPr>
            <a:r>
              <a:rPr lang="ja-JP" altLang="en-US" sz="3600" dirty="0" smtClean="0">
                <a:latin typeface="Arial"/>
                <a:cs typeface="+mn-cs"/>
              </a:rPr>
              <a:t>‘</a:t>
            </a:r>
            <a:r>
              <a:rPr lang="en-US" sz="3600" dirty="0" smtClean="0">
                <a:cs typeface="+mn-cs"/>
              </a:rPr>
              <a:t>Revolutions begin when people perceived as </a:t>
            </a:r>
            <a:r>
              <a:rPr lang="ja-JP" altLang="en-US" sz="3600" dirty="0" smtClean="0">
                <a:latin typeface="Arial"/>
                <a:cs typeface="+mn-cs"/>
              </a:rPr>
              <a:t>‘</a:t>
            </a:r>
            <a:r>
              <a:rPr lang="en-US" sz="3600" dirty="0" smtClean="0">
                <a:cs typeface="+mn-cs"/>
              </a:rPr>
              <a:t>the problem</a:t>
            </a:r>
            <a:r>
              <a:rPr lang="ja-JP" altLang="en-US" sz="3600" dirty="0" smtClean="0">
                <a:latin typeface="Arial"/>
                <a:cs typeface="+mn-cs"/>
              </a:rPr>
              <a:t>’</a:t>
            </a:r>
            <a:r>
              <a:rPr lang="en-US" sz="3600" dirty="0" smtClean="0">
                <a:cs typeface="+mn-cs"/>
              </a:rPr>
              <a:t> gain the power to redefine the problem.</a:t>
            </a:r>
            <a:r>
              <a:rPr lang="ja-JP" altLang="en-US" sz="2800" dirty="0" smtClean="0">
                <a:latin typeface="Arial"/>
                <a:cs typeface="+mn-cs"/>
              </a:rPr>
              <a:t>’</a:t>
            </a:r>
            <a:r>
              <a:rPr lang="en-US" sz="2800" dirty="0" smtClean="0">
                <a:cs typeface="+mn-cs"/>
              </a:rPr>
              <a:t> </a:t>
            </a:r>
            <a:endParaRPr lang="en-US" sz="1600" dirty="0" smtClean="0">
              <a:cs typeface="+mn-cs"/>
            </a:endParaRPr>
          </a:p>
          <a:p>
            <a:pPr marL="0" indent="0" eaLnBrk="1" hangingPunct="1">
              <a:lnSpc>
                <a:spcPct val="80000"/>
              </a:lnSpc>
              <a:buFontTx/>
              <a:buNone/>
              <a:defRPr/>
            </a:pPr>
            <a:r>
              <a:rPr lang="en-US" sz="1600" dirty="0" smtClean="0">
                <a:cs typeface="+mn-cs"/>
              </a:rPr>
              <a:t>                                                                     </a:t>
            </a:r>
            <a:r>
              <a:rPr lang="en-US" sz="1600" b="1" dirty="0" smtClean="0">
                <a:cs typeface="+mn-cs"/>
              </a:rPr>
              <a:t>John McKnight</a:t>
            </a:r>
            <a:endParaRPr lang="en-US" sz="2800" b="1" dirty="0" smtClean="0">
              <a:cs typeface="+mn-cs"/>
            </a:endParaRPr>
          </a:p>
        </p:txBody>
      </p:sp>
      <p:sp>
        <p:nvSpPr>
          <p:cNvPr id="2" name="TextBox 1"/>
          <p:cNvSpPr txBox="1"/>
          <p:nvPr/>
        </p:nvSpPr>
        <p:spPr>
          <a:xfrm>
            <a:off x="0" y="1571342"/>
            <a:ext cx="9144000" cy="2246769"/>
          </a:xfrm>
          <a:prstGeom prst="rect">
            <a:avLst/>
          </a:prstGeom>
          <a:noFill/>
        </p:spPr>
        <p:txBody>
          <a:bodyPr wrap="square" rtlCol="0">
            <a:spAutoFit/>
          </a:bodyPr>
          <a:lstStyle/>
          <a:p>
            <a:pPr algn="ctr"/>
            <a:r>
              <a:rPr lang="en-US" sz="2800" b="1" i="1" dirty="0" smtClean="0"/>
              <a:t>BC Yukon Association of Drug War Survivors</a:t>
            </a:r>
          </a:p>
          <a:p>
            <a:pPr algn="ctr"/>
            <a:r>
              <a:rPr lang="en-US" sz="2800" b="1" i="1" dirty="0" smtClean="0"/>
              <a:t>Surrey Chapter</a:t>
            </a:r>
          </a:p>
          <a:p>
            <a:pPr algn="ctr"/>
            <a:r>
              <a:rPr lang="en-US" sz="2800" b="1" i="1" dirty="0" err="1" smtClean="0"/>
              <a:t>Hep</a:t>
            </a:r>
            <a:r>
              <a:rPr lang="en-US" sz="2800" b="1" i="1" dirty="0" smtClean="0"/>
              <a:t> C Workshop 1 </a:t>
            </a:r>
          </a:p>
          <a:p>
            <a:pPr algn="ctr"/>
            <a:r>
              <a:rPr lang="en-US" sz="2800" b="1" i="1" dirty="0" smtClean="0"/>
              <a:t>April 18, 2015</a:t>
            </a:r>
          </a:p>
          <a:p>
            <a:pPr algn="ctr"/>
            <a:r>
              <a:rPr lang="en-US" sz="2800" b="1" i="1" dirty="0" smtClean="0"/>
              <a:t>Surrey Public Library</a:t>
            </a:r>
            <a:endParaRPr lang="en-US" sz="2800" b="1" i="1" dirty="0"/>
          </a:p>
        </p:txBody>
      </p:sp>
      <p:pic>
        <p:nvPicPr>
          <p:cNvPr id="3" name="Picture 2" descr="bcyadwslogo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30" y="2094606"/>
            <a:ext cx="2540000" cy="2489200"/>
          </a:xfrm>
          <a:prstGeom prst="rect">
            <a:avLst/>
          </a:prstGeom>
        </p:spPr>
      </p:pic>
    </p:spTree>
    <p:extLst>
      <p:ext uri="{BB962C8B-B14F-4D97-AF65-F5344CB8AC3E}">
        <p14:creationId xmlns:p14="http://schemas.microsoft.com/office/powerpoint/2010/main" val="209947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8940800" cy="6858000"/>
          </a:xfrm>
          <a:prstGeom prst="rect">
            <a:avLst/>
          </a:prstGeom>
        </p:spPr>
      </p:pic>
      <p:sp>
        <p:nvSpPr>
          <p:cNvPr id="4" name="TextBox 3"/>
          <p:cNvSpPr txBox="1"/>
          <p:nvPr/>
        </p:nvSpPr>
        <p:spPr>
          <a:xfrm>
            <a:off x="2721333" y="3148783"/>
            <a:ext cx="4026876" cy="369332"/>
          </a:xfrm>
          <a:prstGeom prst="rect">
            <a:avLst/>
          </a:prstGeom>
          <a:noFill/>
        </p:spPr>
        <p:txBody>
          <a:bodyPr wrap="none" rtlCol="0">
            <a:spAutoFit/>
          </a:bodyPr>
          <a:lstStyle/>
          <a:p>
            <a:r>
              <a:rPr lang="en-US" b="1" dirty="0" smtClean="0">
                <a:solidFill>
                  <a:srgbClr val="FF0000"/>
                </a:solidFill>
              </a:rPr>
              <a:t>Vancouver Coastal has crazy boundaries </a:t>
            </a:r>
            <a:endParaRPr lang="en-US" b="1" dirty="0">
              <a:solidFill>
                <a:srgbClr val="FF0000"/>
              </a:solidFill>
            </a:endParaRPr>
          </a:p>
        </p:txBody>
      </p:sp>
    </p:spTree>
    <p:extLst>
      <p:ext uri="{BB962C8B-B14F-4D97-AF65-F5344CB8AC3E}">
        <p14:creationId xmlns:p14="http://schemas.microsoft.com/office/powerpoint/2010/main" val="35667002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ancouverHealthServiceDeliveryAre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196"/>
            <a:ext cx="9007968" cy="6858000"/>
          </a:xfrm>
          <a:prstGeom prst="rect">
            <a:avLst/>
          </a:prstGeom>
        </p:spPr>
      </p:pic>
      <p:sp>
        <p:nvSpPr>
          <p:cNvPr id="4" name="TextBox 3"/>
          <p:cNvSpPr txBox="1"/>
          <p:nvPr/>
        </p:nvSpPr>
        <p:spPr>
          <a:xfrm>
            <a:off x="1898719" y="84196"/>
            <a:ext cx="7109249" cy="954107"/>
          </a:xfrm>
          <a:prstGeom prst="rect">
            <a:avLst/>
          </a:prstGeom>
          <a:noFill/>
        </p:spPr>
        <p:txBody>
          <a:bodyPr wrap="square" rtlCol="0">
            <a:spAutoFit/>
          </a:bodyPr>
          <a:lstStyle/>
          <a:p>
            <a:r>
              <a:rPr lang="en-US" sz="2800" b="1" dirty="0" smtClean="0">
                <a:solidFill>
                  <a:srgbClr val="FF0000"/>
                </a:solidFill>
              </a:rPr>
              <a:t>Downtown Eastside has high rates of </a:t>
            </a:r>
            <a:r>
              <a:rPr lang="en-US" sz="2800" b="1" dirty="0" err="1" smtClean="0">
                <a:solidFill>
                  <a:srgbClr val="FF0000"/>
                </a:solidFill>
              </a:rPr>
              <a:t>Hep</a:t>
            </a:r>
            <a:r>
              <a:rPr lang="en-US" sz="2800" b="1" dirty="0" smtClean="0">
                <a:solidFill>
                  <a:srgbClr val="FF0000"/>
                </a:solidFill>
              </a:rPr>
              <a:t> C.</a:t>
            </a:r>
          </a:p>
          <a:p>
            <a:r>
              <a:rPr lang="en-US" sz="2800" b="1" dirty="0" smtClean="0">
                <a:solidFill>
                  <a:srgbClr val="FF0000"/>
                </a:solidFill>
              </a:rPr>
              <a:t>Do people move between Surrey &amp; the DTES?</a:t>
            </a:r>
            <a:endParaRPr lang="en-US" sz="2800" b="1" dirty="0">
              <a:solidFill>
                <a:srgbClr val="FF0000"/>
              </a:solidFill>
            </a:endParaRPr>
          </a:p>
        </p:txBody>
      </p:sp>
    </p:spTree>
    <p:extLst>
      <p:ext uri="{BB962C8B-B14F-4D97-AF65-F5344CB8AC3E}">
        <p14:creationId xmlns:p14="http://schemas.microsoft.com/office/powerpoint/2010/main" val="38872011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CVratesbyHealthServiceDeliveryAre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3" y="4639171"/>
            <a:ext cx="9390960" cy="1653545"/>
          </a:xfrm>
          <a:prstGeom prst="rect">
            <a:avLst/>
          </a:prstGeom>
        </p:spPr>
      </p:pic>
      <p:sp>
        <p:nvSpPr>
          <p:cNvPr id="3" name="TextBox 2"/>
          <p:cNvSpPr txBox="1"/>
          <p:nvPr/>
        </p:nvSpPr>
        <p:spPr>
          <a:xfrm>
            <a:off x="225778" y="1298133"/>
            <a:ext cx="8706556" cy="3580466"/>
          </a:xfrm>
          <a:prstGeom prst="rect">
            <a:avLst/>
          </a:prstGeom>
          <a:noFill/>
        </p:spPr>
        <p:txBody>
          <a:bodyPr wrap="square" rtlCol="0">
            <a:spAutoFit/>
          </a:bodyPr>
          <a:lstStyle/>
          <a:p>
            <a:r>
              <a:rPr lang="en-US" sz="4000" b="1" baseline="30000" dirty="0" smtClean="0">
                <a:solidFill>
                  <a:srgbClr val="3366FF"/>
                </a:solidFill>
              </a:rPr>
              <a:t>Fraser East (Abbotsford)-		77/ 100,000 or 221 cases</a:t>
            </a:r>
            <a:r>
              <a:rPr lang="en-US" sz="4000" b="1" dirty="0" smtClean="0">
                <a:solidFill>
                  <a:srgbClr val="3366FF"/>
                </a:solidFill>
              </a:rPr>
              <a:t> </a:t>
            </a:r>
          </a:p>
          <a:p>
            <a:r>
              <a:rPr lang="en-US" sz="4000" baseline="30000" dirty="0" smtClean="0"/>
              <a:t>Northern Interior (PG) – 			65/ 100,000 or 92 cases</a:t>
            </a:r>
          </a:p>
          <a:p>
            <a:r>
              <a:rPr lang="en-US" sz="4000" baseline="30000" dirty="0" smtClean="0"/>
              <a:t>Vancouver (DTES)– 					59/ 100,000 or 387 cases</a:t>
            </a:r>
          </a:p>
          <a:p>
            <a:r>
              <a:rPr lang="en-US" sz="4000" baseline="30000" dirty="0" smtClean="0"/>
              <a:t>North Vancouver Island</a:t>
            </a:r>
          </a:p>
          <a:p>
            <a:r>
              <a:rPr lang="en-US" sz="4000" baseline="30000" dirty="0" smtClean="0"/>
              <a:t>(Courtney/Campbell River) - 	58/ 100,000 or 69 cases</a:t>
            </a:r>
          </a:p>
          <a:p>
            <a:r>
              <a:rPr lang="en-US" sz="4000" b="1" baseline="30000" dirty="0" smtClean="0">
                <a:solidFill>
                  <a:srgbClr val="FF0000"/>
                </a:solidFill>
              </a:rPr>
              <a:t>Fraser South (Surrey) - 			40/100,000 or 307 cases</a:t>
            </a:r>
          </a:p>
          <a:p>
            <a:r>
              <a:rPr lang="en-US" sz="4000" b="1" baseline="30000" dirty="0" smtClean="0">
                <a:solidFill>
                  <a:srgbClr val="660066"/>
                </a:solidFill>
              </a:rPr>
              <a:t>Fraser North (New West, </a:t>
            </a:r>
          </a:p>
          <a:p>
            <a:r>
              <a:rPr lang="en-US" sz="4000" b="1" baseline="30000" dirty="0" smtClean="0">
                <a:solidFill>
                  <a:srgbClr val="660066"/>
                </a:solidFill>
              </a:rPr>
              <a:t>Burnaby, tri-cities) - 	            36.5/ 100,000 or 232 cases</a:t>
            </a:r>
            <a:endParaRPr lang="en-US" sz="4000" b="1" dirty="0">
              <a:solidFill>
                <a:srgbClr val="660066"/>
              </a:solidFill>
            </a:endParaRPr>
          </a:p>
        </p:txBody>
      </p:sp>
      <p:sp>
        <p:nvSpPr>
          <p:cNvPr id="5" name="TextBox 4"/>
          <p:cNvSpPr txBox="1"/>
          <p:nvPr/>
        </p:nvSpPr>
        <p:spPr>
          <a:xfrm>
            <a:off x="69668" y="148032"/>
            <a:ext cx="7766043" cy="769441"/>
          </a:xfrm>
          <a:prstGeom prst="rect">
            <a:avLst/>
          </a:prstGeom>
          <a:noFill/>
        </p:spPr>
        <p:txBody>
          <a:bodyPr wrap="none" rtlCol="0">
            <a:spAutoFit/>
          </a:bodyPr>
          <a:lstStyle/>
          <a:p>
            <a:r>
              <a:rPr lang="en-US" sz="4400" b="1" dirty="0" smtClean="0">
                <a:solidFill>
                  <a:srgbClr val="FF0000"/>
                </a:solidFill>
              </a:rPr>
              <a:t>Rates of </a:t>
            </a:r>
            <a:r>
              <a:rPr lang="en-US" sz="4400" b="1" dirty="0" err="1" smtClean="0">
                <a:solidFill>
                  <a:srgbClr val="FF0000"/>
                </a:solidFill>
              </a:rPr>
              <a:t>Hep</a:t>
            </a:r>
            <a:r>
              <a:rPr lang="en-US" sz="4400" b="1" dirty="0" smtClean="0">
                <a:solidFill>
                  <a:srgbClr val="FF0000"/>
                </a:solidFill>
              </a:rPr>
              <a:t> C in Fraser are high</a:t>
            </a:r>
            <a:endParaRPr lang="en-US" sz="4400" b="1" dirty="0">
              <a:solidFill>
                <a:srgbClr val="FF0000"/>
              </a:solidFill>
            </a:endParaRPr>
          </a:p>
        </p:txBody>
      </p:sp>
    </p:spTree>
    <p:extLst>
      <p:ext uri="{BB962C8B-B14F-4D97-AF65-F5344CB8AC3E}">
        <p14:creationId xmlns:p14="http://schemas.microsoft.com/office/powerpoint/2010/main" val="10499882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CVRateBCbyHealthServiceDeliveryAre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87" y="-500280"/>
            <a:ext cx="7479925" cy="7358279"/>
          </a:xfrm>
          <a:prstGeom prst="rect">
            <a:avLst/>
          </a:prstGeom>
        </p:spPr>
      </p:pic>
    </p:spTree>
    <p:extLst>
      <p:ext uri="{BB962C8B-B14F-4D97-AF65-F5344CB8AC3E}">
        <p14:creationId xmlns:p14="http://schemas.microsoft.com/office/powerpoint/2010/main" val="41699933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CVratesbyYearinCanada&amp;BC2004-2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372"/>
            <a:ext cx="9153096" cy="5187660"/>
          </a:xfrm>
          <a:prstGeom prst="rect">
            <a:avLst/>
          </a:prstGeom>
        </p:spPr>
      </p:pic>
      <p:sp>
        <p:nvSpPr>
          <p:cNvPr id="5" name="TextBox 4"/>
          <p:cNvSpPr txBox="1"/>
          <p:nvPr/>
        </p:nvSpPr>
        <p:spPr>
          <a:xfrm>
            <a:off x="0" y="0"/>
            <a:ext cx="9144000" cy="1323439"/>
          </a:xfrm>
          <a:prstGeom prst="rect">
            <a:avLst/>
          </a:prstGeom>
          <a:noFill/>
        </p:spPr>
        <p:txBody>
          <a:bodyPr wrap="square" rtlCol="0">
            <a:spAutoFit/>
          </a:bodyPr>
          <a:lstStyle/>
          <a:p>
            <a:pPr algn="ctr"/>
            <a:r>
              <a:rPr lang="en-US" sz="4000" b="1" dirty="0" smtClean="0"/>
              <a:t>BC has significantly more </a:t>
            </a:r>
            <a:r>
              <a:rPr lang="en-US" sz="4000" b="1" dirty="0" err="1" smtClean="0"/>
              <a:t>Hep</a:t>
            </a:r>
            <a:r>
              <a:rPr lang="en-US" sz="4000" b="1" dirty="0" smtClean="0"/>
              <a:t> C than the rest of Canada  </a:t>
            </a:r>
            <a:endParaRPr lang="en-US" sz="4000" b="1" dirty="0"/>
          </a:p>
        </p:txBody>
      </p:sp>
    </p:spTree>
    <p:extLst>
      <p:ext uri="{BB962C8B-B14F-4D97-AF65-F5344CB8AC3E}">
        <p14:creationId xmlns:p14="http://schemas.microsoft.com/office/powerpoint/2010/main" val="8898965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2045" y="307864"/>
            <a:ext cx="8441603" cy="5591273"/>
          </a:xfrm>
          <a:prstGeom prst="rect">
            <a:avLst/>
          </a:prstGeom>
          <a:noFill/>
        </p:spPr>
        <p:txBody>
          <a:bodyPr wrap="square" rtlCol="0">
            <a:spAutoFit/>
          </a:bodyPr>
          <a:lstStyle/>
          <a:p>
            <a:r>
              <a:rPr lang="en-US" sz="4000" b="1" baseline="30000" dirty="0"/>
              <a:t>According to the Public Health Agency of Canada, about 54-70% of </a:t>
            </a:r>
            <a:r>
              <a:rPr lang="en-US" sz="4000" b="1" baseline="30000" dirty="0" smtClean="0"/>
              <a:t>People Who Inject Drugs </a:t>
            </a:r>
            <a:r>
              <a:rPr lang="en-US" sz="4000" b="1" baseline="30000" dirty="0"/>
              <a:t>are infected with HCV in Canada. </a:t>
            </a:r>
            <a:endParaRPr lang="en-US" sz="4000" b="1" baseline="30000" dirty="0" smtClean="0"/>
          </a:p>
          <a:p>
            <a:endParaRPr lang="en-US" sz="4000" b="1" baseline="30000" dirty="0" smtClean="0"/>
          </a:p>
          <a:p>
            <a:r>
              <a:rPr lang="en-US" sz="4000" b="1" baseline="30000" dirty="0" smtClean="0"/>
              <a:t>Risk Factors</a:t>
            </a:r>
          </a:p>
          <a:p>
            <a:endParaRPr lang="en-US" sz="800" baseline="30000" dirty="0"/>
          </a:p>
          <a:p>
            <a:pPr marL="571500" indent="-571500">
              <a:buFont typeface="Arial"/>
              <a:buChar char="•"/>
            </a:pPr>
            <a:r>
              <a:rPr lang="en-US" sz="4000" baseline="30000" dirty="0" smtClean="0"/>
              <a:t>Increased </a:t>
            </a:r>
            <a:r>
              <a:rPr lang="en-US" sz="4000" baseline="30000" dirty="0"/>
              <a:t>time exposed to </a:t>
            </a:r>
            <a:r>
              <a:rPr lang="en-US" sz="4000" baseline="30000" dirty="0" smtClean="0"/>
              <a:t>Injection Drug Use </a:t>
            </a:r>
            <a:r>
              <a:rPr lang="en-US" sz="4000" baseline="30000" dirty="0"/>
              <a:t>and increased frequency of injection (e.g. cocaine with a short half-life may lead to frequent injections</a:t>
            </a:r>
            <a:r>
              <a:rPr lang="en-US" sz="4000" baseline="30000" dirty="0" smtClean="0"/>
              <a:t>)</a:t>
            </a:r>
            <a:endParaRPr lang="en-US" sz="4000" baseline="30000" dirty="0"/>
          </a:p>
          <a:p>
            <a:pPr marL="171450" indent="-171450">
              <a:buFont typeface="Arial"/>
              <a:buChar char="•"/>
            </a:pPr>
            <a:endParaRPr lang="en-US" sz="800" baseline="30000" dirty="0"/>
          </a:p>
          <a:p>
            <a:pPr marL="571500" indent="-571500">
              <a:buFont typeface="Arial"/>
              <a:buChar char="•"/>
            </a:pPr>
            <a:r>
              <a:rPr lang="en-US" sz="4000" baseline="30000" dirty="0"/>
              <a:t>R</a:t>
            </a:r>
            <a:r>
              <a:rPr lang="en-US" sz="4000" baseline="30000" dirty="0" smtClean="0"/>
              <a:t>equiring </a:t>
            </a:r>
            <a:r>
              <a:rPr lang="en-US" sz="4000" baseline="30000" dirty="0"/>
              <a:t>assistance for injecting </a:t>
            </a:r>
            <a:endParaRPr lang="en-US" sz="4000" baseline="30000" dirty="0" smtClean="0"/>
          </a:p>
          <a:p>
            <a:endParaRPr lang="en-US" sz="4000" baseline="30000" dirty="0" smtClean="0"/>
          </a:p>
          <a:p>
            <a:endParaRPr lang="en-US" sz="4000" b="1" baseline="30000" dirty="0" smtClean="0"/>
          </a:p>
          <a:p>
            <a:r>
              <a:rPr lang="en-US" sz="4000" b="1" baseline="30000" dirty="0" smtClean="0"/>
              <a:t>It </a:t>
            </a:r>
            <a:r>
              <a:rPr lang="en-US" sz="4000" b="1" baseline="30000" dirty="0"/>
              <a:t>is estimated that 48% of people who previously injected drugs are infected with HCV</a:t>
            </a:r>
            <a:r>
              <a:rPr lang="en-US" sz="4000" b="1" baseline="30000" dirty="0" smtClean="0"/>
              <a:t>.</a:t>
            </a:r>
            <a:endParaRPr lang="en-US" sz="4000" b="1" dirty="0"/>
          </a:p>
        </p:txBody>
      </p:sp>
    </p:spTree>
    <p:extLst>
      <p:ext uri="{BB962C8B-B14F-4D97-AF65-F5344CB8AC3E}">
        <p14:creationId xmlns:p14="http://schemas.microsoft.com/office/powerpoint/2010/main" val="17194976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28292" y="152400"/>
            <a:ext cx="8902529" cy="1040575"/>
          </a:xfrm>
        </p:spPr>
        <p:txBody>
          <a:bodyPr anchorCtr="1"/>
          <a:lstStyle/>
          <a:p>
            <a:r>
              <a:rPr lang="en-US" sz="4000" b="1" dirty="0">
                <a:solidFill>
                  <a:srgbClr val="1D0799"/>
                </a:solidFill>
                <a:effectLst>
                  <a:outerShdw blurRad="38100" dist="38100" dir="2700000" algn="tl">
                    <a:srgbClr val="000000"/>
                  </a:outerShdw>
                </a:effectLst>
              </a:rPr>
              <a:t>Number of Persons Using Injected Drugs</a:t>
            </a:r>
            <a:endParaRPr lang="en-US" dirty="0">
              <a:solidFill>
                <a:schemeClr val="hlink"/>
              </a:solidFill>
              <a:effectLst>
                <a:outerShdw blurRad="38100" dist="38100" dir="2700000" algn="tl">
                  <a:srgbClr val="000000"/>
                </a:outerShdw>
              </a:effectLst>
            </a:endParaRPr>
          </a:p>
        </p:txBody>
      </p:sp>
      <p:sp>
        <p:nvSpPr>
          <p:cNvPr id="22531" name="Rectangle 3"/>
          <p:cNvSpPr>
            <a:spLocks noGrp="1" noChangeArrowheads="1"/>
          </p:cNvSpPr>
          <p:nvPr>
            <p:ph type="body" idx="4294967295"/>
          </p:nvPr>
        </p:nvSpPr>
        <p:spPr>
          <a:xfrm>
            <a:off x="685800" y="1768475"/>
            <a:ext cx="7696200" cy="3641725"/>
          </a:xfrm>
          <a:solidFill>
            <a:schemeClr val="bg1"/>
          </a:solidFill>
          <a:ln cap="rnd">
            <a:solidFill>
              <a:schemeClr val="tx1"/>
            </a:solidFill>
            <a:prstDash val="sysDot"/>
            <a:miter lim="800000"/>
            <a:headEnd/>
            <a:tailEnd/>
          </a:ln>
        </p:spPr>
        <p:txBody>
          <a:bodyPr/>
          <a:lstStyle/>
          <a:p>
            <a:pPr>
              <a:buFontTx/>
              <a:buNone/>
            </a:pPr>
            <a:r>
              <a:rPr lang="en-US" dirty="0">
                <a:effectLst>
                  <a:outerShdw blurRad="38100" dist="38100" dir="2700000" algn="tl">
                    <a:srgbClr val="DDDDDD"/>
                  </a:outerShdw>
                </a:effectLst>
              </a:rPr>
              <a:t>Canada : 			 </a:t>
            </a:r>
            <a:r>
              <a:rPr lang="en-US" dirty="0">
                <a:effectLst>
                  <a:outerShdw blurRad="38100" dist="38100" dir="2700000" algn="tl">
                    <a:srgbClr val="DDDDDD"/>
                  </a:outerShdw>
                </a:effectLst>
                <a:latin typeface="Verdana" charset="0"/>
              </a:rPr>
              <a:t>~125,000</a:t>
            </a:r>
            <a:endParaRPr lang="en-US" dirty="0">
              <a:effectLst>
                <a:outerShdw blurRad="38100" dist="38100" dir="2700000" algn="tl">
                  <a:srgbClr val="DDDDDD"/>
                </a:outerShdw>
              </a:effectLst>
            </a:endParaRPr>
          </a:p>
          <a:p>
            <a:pPr>
              <a:buFontTx/>
              <a:buNone/>
            </a:pPr>
            <a:r>
              <a:rPr lang="en-US" dirty="0">
                <a:effectLst>
                  <a:outerShdw blurRad="38100" dist="38100" dir="2700000" algn="tl">
                    <a:srgbClr val="DDDDDD"/>
                  </a:outerShdw>
                </a:effectLst>
              </a:rPr>
              <a:t>British Columbia: 	 </a:t>
            </a:r>
            <a:r>
              <a:rPr lang="en-US" dirty="0">
                <a:effectLst>
                  <a:outerShdw blurRad="38100" dist="38100" dir="2700000" algn="tl">
                    <a:srgbClr val="DDDDDD"/>
                  </a:outerShdw>
                </a:effectLst>
                <a:latin typeface="Verdana" charset="0"/>
              </a:rPr>
              <a:t>~40,000</a:t>
            </a:r>
            <a:endParaRPr lang="en-US" dirty="0">
              <a:effectLst>
                <a:outerShdw blurRad="38100" dist="38100" dir="2700000" algn="tl">
                  <a:srgbClr val="DDDDDD"/>
                </a:outerShdw>
              </a:effectLst>
            </a:endParaRPr>
          </a:p>
          <a:p>
            <a:pPr>
              <a:buFontTx/>
              <a:buNone/>
            </a:pPr>
            <a:r>
              <a:rPr lang="en-US" dirty="0">
                <a:effectLst>
                  <a:outerShdw blurRad="38100" dist="38100" dir="2700000" algn="tl">
                    <a:srgbClr val="DDDDDD"/>
                  </a:outerShdw>
                </a:effectLst>
              </a:rPr>
              <a:t>Vancouver: 	 	 </a:t>
            </a:r>
            <a:r>
              <a:rPr lang="en-US" dirty="0">
                <a:effectLst>
                  <a:outerShdw blurRad="38100" dist="38100" dir="2700000" algn="tl">
                    <a:srgbClr val="DDDDDD"/>
                  </a:outerShdw>
                </a:effectLst>
                <a:latin typeface="Verdana" charset="0"/>
              </a:rPr>
              <a:t>~10,000-12,000</a:t>
            </a:r>
            <a:r>
              <a:rPr lang="en-US" dirty="0">
                <a:effectLst>
                  <a:outerShdw blurRad="38100" dist="38100" dir="2700000" algn="tl">
                    <a:srgbClr val="DDDDDD"/>
                  </a:outerShdw>
                </a:effectLst>
              </a:rPr>
              <a:t> 	</a:t>
            </a:r>
          </a:p>
          <a:p>
            <a:pPr>
              <a:buFontTx/>
              <a:buNone/>
            </a:pPr>
            <a:r>
              <a:rPr lang="en-US" dirty="0">
                <a:effectLst>
                  <a:outerShdw blurRad="38100" dist="38100" dir="2700000" algn="tl">
                    <a:srgbClr val="DDDDDD"/>
                  </a:outerShdw>
                </a:effectLst>
              </a:rPr>
              <a:t>Downtown Eastside: </a:t>
            </a:r>
            <a:r>
              <a:rPr lang="en-US" dirty="0">
                <a:effectLst>
                  <a:outerShdw blurRad="38100" dist="38100" dir="2700000" algn="tl">
                    <a:srgbClr val="DDDDDD"/>
                  </a:outerShdw>
                </a:effectLst>
                <a:latin typeface="Verdana" charset="0"/>
              </a:rPr>
              <a:t>~5,000</a:t>
            </a:r>
            <a:endParaRPr lang="en-US" dirty="0">
              <a:effectLst>
                <a:outerShdw blurRad="38100" dist="38100" dir="2700000" algn="tl">
                  <a:srgbClr val="DDDDDD"/>
                </a:outerShdw>
              </a:effectLst>
            </a:endParaRPr>
          </a:p>
          <a:p>
            <a:pPr>
              <a:buFontTx/>
              <a:buNone/>
            </a:pPr>
            <a:r>
              <a:rPr lang="en-US" dirty="0">
                <a:effectLst>
                  <a:outerShdw blurRad="38100" dist="38100" dir="2700000" algn="tl">
                    <a:srgbClr val="DDDDDD"/>
                  </a:outerShdw>
                </a:effectLst>
              </a:rPr>
              <a:t>Vancouver Coastal: 	 </a:t>
            </a:r>
            <a:r>
              <a:rPr lang="en-US" dirty="0">
                <a:effectLst>
                  <a:outerShdw blurRad="38100" dist="38100" dir="2700000" algn="tl">
                    <a:srgbClr val="DDDDDD"/>
                  </a:outerShdw>
                </a:effectLst>
                <a:latin typeface="Verdana" charset="0"/>
              </a:rPr>
              <a:t>~14,000-16,000</a:t>
            </a:r>
            <a:endParaRPr lang="en-US" dirty="0">
              <a:effectLst>
                <a:outerShdw blurRad="38100" dist="38100" dir="2700000" algn="tl">
                  <a:srgbClr val="DDDDDD"/>
                </a:outerShdw>
              </a:effectLst>
            </a:endParaRPr>
          </a:p>
          <a:p>
            <a:pPr>
              <a:buFontTx/>
              <a:buNone/>
            </a:pPr>
            <a:r>
              <a:rPr lang="en-US" dirty="0">
                <a:effectLst>
                  <a:outerShdw blurRad="38100" dist="38100" dir="2700000" algn="tl">
                    <a:srgbClr val="DDDDDD"/>
                  </a:outerShdw>
                </a:effectLst>
              </a:rPr>
              <a:t>Fraser Region: 	 </a:t>
            </a:r>
            <a:r>
              <a:rPr lang="en-US" dirty="0">
                <a:effectLst>
                  <a:outerShdw blurRad="38100" dist="38100" dir="2700000" algn="tl">
                    <a:srgbClr val="DDDDDD"/>
                  </a:outerShdw>
                </a:effectLst>
                <a:latin typeface="Verdana" charset="0"/>
              </a:rPr>
              <a:t>~14,000-16,000</a:t>
            </a:r>
          </a:p>
        </p:txBody>
      </p:sp>
      <p:sp>
        <p:nvSpPr>
          <p:cNvPr id="22532" name="Rectangle 4"/>
          <p:cNvSpPr>
            <a:spLocks noChangeArrowheads="1"/>
          </p:cNvSpPr>
          <p:nvPr/>
        </p:nvSpPr>
        <p:spPr bwMode="auto">
          <a:xfrm>
            <a:off x="4787900" y="2286000"/>
            <a:ext cx="4105275" cy="3124200"/>
          </a:xfrm>
          <a:prstGeom prst="rect">
            <a:avLst/>
          </a:prstGeom>
          <a:noFill/>
          <a:ln w="9525">
            <a:noFill/>
            <a:miter lim="800000"/>
            <a:headEnd/>
            <a:tailEnd/>
          </a:ln>
          <a:effectLst/>
        </p:spPr>
        <p:txBody>
          <a:bodyPr/>
          <a:lstStyle/>
          <a:p>
            <a:pPr marL="342900" indent="-342900">
              <a:spcBef>
                <a:spcPct val="20000"/>
              </a:spcBef>
              <a:buClr>
                <a:schemeClr val="hlink"/>
              </a:buClr>
              <a:buSzPct val="60000"/>
              <a:buFont typeface="Wingdings" charset="0"/>
              <a:buNone/>
            </a:pPr>
            <a:endParaRPr lang="en-US" sz="3200">
              <a:effectLst>
                <a:outerShdw blurRad="38100" dist="38100" dir="2700000" algn="tl">
                  <a:srgbClr val="FFFFFF"/>
                </a:outerShdw>
              </a:effectLst>
              <a:latin typeface="Verdana" charset="0"/>
            </a:endParaRPr>
          </a:p>
          <a:p>
            <a:pPr marL="342900" indent="-342900">
              <a:spcBef>
                <a:spcPct val="20000"/>
              </a:spcBef>
              <a:buClr>
                <a:schemeClr val="hlink"/>
              </a:buClr>
              <a:buSzPct val="60000"/>
              <a:buFont typeface="Wingdings" charset="0"/>
              <a:buNone/>
            </a:pPr>
            <a:endParaRPr lang="en-US" sz="3200">
              <a:effectLst>
                <a:outerShdw blurRad="38100" dist="38100" dir="2700000" algn="tl">
                  <a:srgbClr val="FFFFFF"/>
                </a:outerShdw>
              </a:effectLst>
              <a:latin typeface="Verdana" charset="0"/>
            </a:endParaRPr>
          </a:p>
          <a:p>
            <a:pPr marL="342900" indent="-342900">
              <a:spcBef>
                <a:spcPct val="20000"/>
              </a:spcBef>
              <a:buClr>
                <a:schemeClr val="hlink"/>
              </a:buClr>
              <a:buSzPct val="60000"/>
              <a:buFont typeface="Wingdings" charset="0"/>
              <a:buNone/>
            </a:pPr>
            <a:endParaRPr lang="en-US" sz="3200">
              <a:effectLst>
                <a:outerShdw blurRad="38100" dist="38100" dir="2700000" algn="tl">
                  <a:srgbClr val="FFFFFF"/>
                </a:outerShdw>
              </a:effectLst>
              <a:latin typeface="Verdana" charset="0"/>
            </a:endParaRPr>
          </a:p>
          <a:p>
            <a:pPr marL="342900" indent="-342900">
              <a:spcBef>
                <a:spcPct val="20000"/>
              </a:spcBef>
              <a:buClr>
                <a:schemeClr val="hlink"/>
              </a:buClr>
              <a:buSzPct val="60000"/>
              <a:buFont typeface="Wingdings" charset="0"/>
              <a:buNone/>
            </a:pPr>
            <a:endParaRPr lang="en-US" sz="3200">
              <a:effectLst>
                <a:outerShdw blurRad="38100" dist="38100" dir="2700000" algn="tl">
                  <a:srgbClr val="FFFFFF"/>
                </a:outerShdw>
              </a:effectLst>
              <a:latin typeface="Verdana" charset="0"/>
            </a:endParaRPr>
          </a:p>
          <a:p>
            <a:pPr marL="342900" indent="-342900">
              <a:spcBef>
                <a:spcPct val="20000"/>
              </a:spcBef>
              <a:buClr>
                <a:schemeClr val="hlink"/>
              </a:buClr>
              <a:buSzPct val="60000"/>
              <a:buFont typeface="Wingdings" charset="0"/>
              <a:buNone/>
            </a:pPr>
            <a:endParaRPr lang="en-US" sz="3200">
              <a:effectLst>
                <a:outerShdw blurRad="38100" dist="38100" dir="2700000" algn="tl">
                  <a:srgbClr val="FFFFFF"/>
                </a:outerShdw>
              </a:effectLst>
              <a:latin typeface="Verdana" charset="0"/>
            </a:endParaRPr>
          </a:p>
        </p:txBody>
      </p:sp>
      <p:sp>
        <p:nvSpPr>
          <p:cNvPr id="5" name="Slide Number Placeholder 3"/>
          <p:cNvSpPr txBox="1">
            <a:spLocks noGrp="1"/>
          </p:cNvSpPr>
          <p:nvPr/>
        </p:nvSpPr>
        <p:spPr>
          <a:xfrm>
            <a:off x="6553200" y="6492875"/>
            <a:ext cx="2133600" cy="365125"/>
          </a:xfrm>
          <a:prstGeom prst="rect">
            <a:avLst/>
          </a:prstGeom>
          <a:noFill/>
        </p:spPr>
        <p:txBody>
          <a:bodyPr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fld id="{03947E7D-3B8A-F244-8D66-A1BB4B512EF9}" type="slidenum">
              <a:rPr lang="en-CA" sz="1200">
                <a:solidFill>
                  <a:srgbClr val="FFFFFF"/>
                </a:solidFill>
                <a:latin typeface="Verdana" charset="0"/>
              </a:rPr>
              <a:pPr algn="r"/>
              <a:t>16</a:t>
            </a:fld>
            <a:endParaRPr lang="en-CA" sz="1200">
              <a:solidFill>
                <a:srgbClr val="FFFFFF"/>
              </a:solidFill>
              <a:latin typeface="Verdana" charset="0"/>
            </a:endParaRPr>
          </a:p>
        </p:txBody>
      </p:sp>
      <p:sp>
        <p:nvSpPr>
          <p:cNvPr id="2" name="TextBox 1"/>
          <p:cNvSpPr txBox="1"/>
          <p:nvPr/>
        </p:nvSpPr>
        <p:spPr>
          <a:xfrm>
            <a:off x="36176" y="5615617"/>
            <a:ext cx="8994646" cy="1015663"/>
          </a:xfrm>
          <a:prstGeom prst="rect">
            <a:avLst/>
          </a:prstGeom>
          <a:noFill/>
        </p:spPr>
        <p:txBody>
          <a:bodyPr wrap="square" rtlCol="0">
            <a:spAutoFit/>
          </a:bodyPr>
          <a:lstStyle/>
          <a:p>
            <a:r>
              <a:rPr lang="en-US" sz="2000" dirty="0" smtClean="0"/>
              <a:t>BC was thought to have more people using injection drugs than other provinces.</a:t>
            </a:r>
          </a:p>
          <a:p>
            <a:r>
              <a:rPr lang="en-US" sz="2000" dirty="0" smtClean="0"/>
              <a:t>There are alarming outbreaks of HIV from injection drug use in both Saskatoon and Regina especially amongst Aboriginal people. </a:t>
            </a:r>
            <a:endParaRPr lang="en-US" sz="2000" dirty="0"/>
          </a:p>
        </p:txBody>
      </p:sp>
    </p:spTree>
    <p:extLst>
      <p:ext uri="{BB962C8B-B14F-4D97-AF65-F5344CB8AC3E}">
        <p14:creationId xmlns:p14="http://schemas.microsoft.com/office/powerpoint/2010/main" val="48497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925" y="320692"/>
            <a:ext cx="8762331" cy="5078314"/>
          </a:xfrm>
          <a:prstGeom prst="rect">
            <a:avLst/>
          </a:prstGeom>
          <a:noFill/>
        </p:spPr>
        <p:txBody>
          <a:bodyPr wrap="square" rtlCol="0">
            <a:spAutoFit/>
          </a:bodyPr>
          <a:lstStyle/>
          <a:p>
            <a:r>
              <a:rPr lang="en-US" sz="3600" b="1" dirty="0" smtClean="0"/>
              <a:t>What is the reasoning behind; </a:t>
            </a:r>
          </a:p>
          <a:p>
            <a:pPr marL="571500" indent="-571500">
              <a:buFont typeface="Arial"/>
              <a:buChar char="•"/>
            </a:pPr>
            <a:r>
              <a:rPr lang="en-US" sz="3600" b="1" dirty="0" smtClean="0"/>
              <a:t>needle distribution, </a:t>
            </a:r>
          </a:p>
          <a:p>
            <a:pPr marL="571500" indent="-571500">
              <a:buFont typeface="Arial"/>
              <a:buChar char="•"/>
            </a:pPr>
            <a:r>
              <a:rPr lang="en-US" sz="3600" b="1" dirty="0" smtClean="0"/>
              <a:t>the forming of Drug User Groups,</a:t>
            </a:r>
          </a:p>
          <a:p>
            <a:pPr marL="571500" indent="-571500">
              <a:buFont typeface="Arial"/>
              <a:buChar char="•"/>
            </a:pPr>
            <a:r>
              <a:rPr lang="en-US" sz="3600" b="1" dirty="0" smtClean="0"/>
              <a:t>Methadone Maintenance Therapy, </a:t>
            </a:r>
          </a:p>
          <a:p>
            <a:pPr marL="571500" indent="-571500">
              <a:buFont typeface="Arial"/>
              <a:buChar char="•"/>
            </a:pPr>
            <a:r>
              <a:rPr lang="en-US" sz="3600" b="1" dirty="0" smtClean="0"/>
              <a:t>safe consumption sites for both injecting </a:t>
            </a:r>
            <a:r>
              <a:rPr lang="en-US" sz="3600" b="1" dirty="0"/>
              <a:t>&amp;</a:t>
            </a:r>
            <a:r>
              <a:rPr lang="en-US" sz="3600" b="1" dirty="0" smtClean="0"/>
              <a:t> smoking drugs </a:t>
            </a:r>
            <a:r>
              <a:rPr lang="en-US" sz="3600" b="1" dirty="0"/>
              <a:t>&amp;</a:t>
            </a:r>
            <a:r>
              <a:rPr lang="en-US" sz="3600" b="1" dirty="0" smtClean="0"/>
              <a:t> </a:t>
            </a:r>
          </a:p>
          <a:p>
            <a:pPr marL="571500" indent="-571500">
              <a:buFont typeface="Arial"/>
              <a:buChar char="•"/>
            </a:pPr>
            <a:r>
              <a:rPr lang="en-US" sz="3600" b="1" dirty="0" smtClean="0"/>
              <a:t>heroin and stimulant prescriptions?</a:t>
            </a:r>
            <a:endParaRPr lang="en-US" sz="3600" b="1" dirty="0"/>
          </a:p>
          <a:p>
            <a:endParaRPr lang="en-US" sz="3600" b="1" dirty="0"/>
          </a:p>
          <a:p>
            <a:r>
              <a:rPr lang="en-US" sz="3600" b="1" dirty="0" smtClean="0"/>
              <a:t>These are </a:t>
            </a:r>
            <a:r>
              <a:rPr lang="en-US" sz="3600" b="1" dirty="0" err="1" smtClean="0"/>
              <a:t>Hep</a:t>
            </a:r>
            <a:r>
              <a:rPr lang="en-US" sz="3600" b="1" dirty="0" smtClean="0"/>
              <a:t> C prevention programs. </a:t>
            </a:r>
          </a:p>
        </p:txBody>
      </p:sp>
    </p:spTree>
    <p:extLst>
      <p:ext uri="{BB962C8B-B14F-4D97-AF65-F5344CB8AC3E}">
        <p14:creationId xmlns:p14="http://schemas.microsoft.com/office/powerpoint/2010/main" val="25398367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60285" y="50757"/>
            <a:ext cx="8840381" cy="1081088"/>
          </a:xfrm>
        </p:spPr>
        <p:txBody>
          <a:bodyPr/>
          <a:lstStyle/>
          <a:p>
            <a:r>
              <a:rPr lang="en-US" sz="2800" b="1" dirty="0">
                <a:solidFill>
                  <a:srgbClr val="1D0799"/>
                </a:solidFill>
                <a:effectLst>
                  <a:outerShdw blurRad="38100" dist="38100" dir="2700000" algn="tl">
                    <a:srgbClr val="000000"/>
                  </a:outerShdw>
                </a:effectLst>
                <a:cs typeface="ＭＳ Ｐゴシック" charset="0"/>
              </a:rPr>
              <a:t>Harm Reduction </a:t>
            </a:r>
            <a:r>
              <a:rPr lang="en-US" sz="2800" b="1" dirty="0" smtClean="0">
                <a:solidFill>
                  <a:srgbClr val="1D0799"/>
                </a:solidFill>
                <a:effectLst>
                  <a:outerShdw blurRad="38100" dist="38100" dir="2700000" algn="tl">
                    <a:srgbClr val="000000"/>
                  </a:outerShdw>
                </a:effectLst>
                <a:cs typeface="ＭＳ Ｐゴシック" charset="0"/>
              </a:rPr>
              <a:t>was invented </a:t>
            </a:r>
            <a:r>
              <a:rPr lang="en-US" sz="2800" b="1" dirty="0">
                <a:solidFill>
                  <a:srgbClr val="1D0799"/>
                </a:solidFill>
                <a:effectLst>
                  <a:outerShdw blurRad="38100" dist="38100" dir="2700000" algn="tl">
                    <a:srgbClr val="000000"/>
                  </a:outerShdw>
                </a:effectLst>
                <a:cs typeface="ＭＳ Ｐゴシック" charset="0"/>
              </a:rPr>
              <a:t>to Improve the Poor </a:t>
            </a:r>
            <a:r>
              <a:rPr lang="ja-JP" altLang="en-US" sz="2800" b="1" dirty="0">
                <a:solidFill>
                  <a:srgbClr val="1D0799"/>
                </a:solidFill>
                <a:effectLst>
                  <a:outerShdw blurRad="38100" dist="38100" dir="2700000" algn="tl">
                    <a:srgbClr val="000000"/>
                  </a:outerShdw>
                </a:effectLst>
                <a:latin typeface="Arial"/>
                <a:cs typeface="ＭＳ Ｐゴシック" charset="0"/>
              </a:rPr>
              <a:t>‘</a:t>
            </a:r>
            <a:r>
              <a:rPr lang="en-US" sz="2800" b="1" dirty="0">
                <a:solidFill>
                  <a:srgbClr val="1D0799"/>
                </a:solidFill>
                <a:effectLst>
                  <a:outerShdw blurRad="38100" dist="38100" dir="2700000" algn="tl">
                    <a:srgbClr val="000000"/>
                  </a:outerShdw>
                </a:effectLst>
                <a:cs typeface="ＭＳ Ｐゴシック" charset="0"/>
              </a:rPr>
              <a:t>Reach</a:t>
            </a:r>
            <a:r>
              <a:rPr lang="ja-JP" altLang="en-US" sz="2800" b="1" dirty="0">
                <a:solidFill>
                  <a:srgbClr val="1D0799"/>
                </a:solidFill>
                <a:effectLst>
                  <a:outerShdw blurRad="38100" dist="38100" dir="2700000" algn="tl">
                    <a:srgbClr val="000000"/>
                  </a:outerShdw>
                </a:effectLst>
                <a:latin typeface="Arial"/>
                <a:cs typeface="ＭＳ Ｐゴシック" charset="0"/>
              </a:rPr>
              <a:t>’</a:t>
            </a:r>
            <a:r>
              <a:rPr lang="en-US" sz="2800" b="1" dirty="0">
                <a:solidFill>
                  <a:srgbClr val="1D0799"/>
                </a:solidFill>
                <a:effectLst>
                  <a:outerShdw blurRad="38100" dist="38100" dir="2700000" algn="tl">
                    <a:srgbClr val="000000"/>
                  </a:outerShdw>
                </a:effectLst>
                <a:cs typeface="ＭＳ Ｐゴシック" charset="0"/>
              </a:rPr>
              <a:t> of Traditional Helping </a:t>
            </a:r>
            <a:r>
              <a:rPr lang="en-US" sz="2800" b="1" dirty="0" smtClean="0">
                <a:solidFill>
                  <a:srgbClr val="1D0799"/>
                </a:solidFill>
                <a:effectLst>
                  <a:outerShdw blurRad="38100" dist="38100" dir="2700000" algn="tl">
                    <a:srgbClr val="000000"/>
                  </a:outerShdw>
                </a:effectLst>
                <a:cs typeface="ＭＳ Ｐゴシック" charset="0"/>
              </a:rPr>
              <a:t>Systems to Prevent </a:t>
            </a:r>
            <a:r>
              <a:rPr lang="en-US" sz="2800" b="1" dirty="0" err="1" smtClean="0">
                <a:solidFill>
                  <a:srgbClr val="1D0799"/>
                </a:solidFill>
                <a:effectLst>
                  <a:outerShdw blurRad="38100" dist="38100" dir="2700000" algn="tl">
                    <a:srgbClr val="000000"/>
                  </a:outerShdw>
                </a:effectLst>
                <a:cs typeface="ＭＳ Ｐゴシック" charset="0"/>
              </a:rPr>
              <a:t>Hep</a:t>
            </a:r>
            <a:r>
              <a:rPr lang="en-US" sz="2800" b="1" dirty="0" smtClean="0">
                <a:solidFill>
                  <a:srgbClr val="1D0799"/>
                </a:solidFill>
                <a:effectLst>
                  <a:outerShdw blurRad="38100" dist="38100" dir="2700000" algn="tl">
                    <a:srgbClr val="000000"/>
                  </a:outerShdw>
                </a:effectLst>
                <a:cs typeface="ＭＳ Ｐゴシック" charset="0"/>
              </a:rPr>
              <a:t> C</a:t>
            </a:r>
            <a:endParaRPr lang="en-US" sz="2800" dirty="0">
              <a:solidFill>
                <a:schemeClr val="hlink"/>
              </a:solidFill>
              <a:effectLst>
                <a:outerShdw blurRad="38100" dist="38100" dir="2700000" algn="tl">
                  <a:srgbClr val="000000"/>
                </a:outerShdw>
              </a:effectLst>
              <a:cs typeface="ＭＳ Ｐゴシック" charset="0"/>
            </a:endParaRPr>
          </a:p>
        </p:txBody>
      </p:sp>
      <p:pic>
        <p:nvPicPr>
          <p:cNvPr id="10243" name="Picture 3" descr="Abstinan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2" y="1088120"/>
            <a:ext cx="9737350" cy="599249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4996" name="Rectangle 4"/>
          <p:cNvSpPr>
            <a:spLocks noChangeArrowheads="1"/>
          </p:cNvSpPr>
          <p:nvPr/>
        </p:nvSpPr>
        <p:spPr bwMode="auto">
          <a:xfrm>
            <a:off x="381000" y="6669088"/>
            <a:ext cx="8305800" cy="265112"/>
          </a:xfrm>
          <a:prstGeom prst="rect">
            <a:avLst/>
          </a:prstGeom>
          <a:noFill/>
          <a:ln w="9525">
            <a:noFill/>
            <a:miter lim="800000"/>
            <a:headEnd/>
            <a:tailEnd/>
          </a:ln>
          <a:effectLst/>
        </p:spPr>
        <p:txBody>
          <a:bodyPr anchor="ctr" anchorCtr="1"/>
          <a:lstStyle/>
          <a:p>
            <a:pPr algn="ctr"/>
            <a:endParaRPr lang="en-US" sz="1600">
              <a:solidFill>
                <a:schemeClr val="accent2"/>
              </a:solidFill>
              <a:effectLst>
                <a:outerShdw blurRad="38100" dist="38100" dir="2700000" algn="tl">
                  <a:srgbClr val="000000"/>
                </a:outerShdw>
              </a:effectLst>
            </a:endParaRPr>
          </a:p>
        </p:txBody>
      </p:sp>
      <p:sp>
        <p:nvSpPr>
          <p:cNvPr id="5" name="Slide Number Placeholder 3"/>
          <p:cNvSpPr txBox="1">
            <a:spLocks noGrp="1"/>
          </p:cNvSpPr>
          <p:nvPr/>
        </p:nvSpPr>
        <p:spPr>
          <a:xfrm>
            <a:off x="6553200" y="6492875"/>
            <a:ext cx="2133600" cy="365125"/>
          </a:xfrm>
          <a:prstGeom prst="rect">
            <a:avLst/>
          </a:prstGeom>
          <a:noFill/>
        </p:spPr>
        <p:txBody>
          <a:bodyPr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fld id="{E493427F-1F6D-F440-89F0-C5E57F84862D}" type="slidenum">
              <a:rPr lang="en-CA" sz="1200">
                <a:solidFill>
                  <a:srgbClr val="FFFFFF"/>
                </a:solidFill>
                <a:latin typeface="Verdana" charset="0"/>
              </a:rPr>
              <a:pPr algn="r"/>
              <a:t>18</a:t>
            </a:fld>
            <a:endParaRPr lang="en-CA" sz="1200">
              <a:solidFill>
                <a:srgbClr val="FFFFFF"/>
              </a:solidFill>
              <a:latin typeface="Verdana" charset="0"/>
            </a:endParaRPr>
          </a:p>
        </p:txBody>
      </p:sp>
    </p:spTree>
    <p:extLst>
      <p:ext uri="{BB962C8B-B14F-4D97-AF65-F5344CB8AC3E}">
        <p14:creationId xmlns:p14="http://schemas.microsoft.com/office/powerpoint/2010/main" val="121072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86308" y="188913"/>
            <a:ext cx="8926689" cy="920696"/>
          </a:xfrm>
        </p:spPr>
        <p:txBody>
          <a:bodyPr>
            <a:normAutofit fontScale="90000"/>
          </a:bodyPr>
          <a:lstStyle/>
          <a:p>
            <a:r>
              <a:rPr lang="en-US" sz="3600" b="1" dirty="0" smtClean="0">
                <a:solidFill>
                  <a:srgbClr val="1D0799"/>
                </a:solidFill>
                <a:effectLst>
                  <a:outerShdw blurRad="38100" dist="38100" dir="2700000" algn="tl">
                    <a:srgbClr val="000000"/>
                  </a:outerShdw>
                </a:effectLst>
                <a:cs typeface="ＭＳ Ｐゴシック" charset="0"/>
              </a:rPr>
              <a:t>Reaching Drug Users Who Are Wild In The Streets with </a:t>
            </a:r>
            <a:r>
              <a:rPr lang="en-US" sz="3600" b="1" dirty="0" err="1" smtClean="0">
                <a:solidFill>
                  <a:srgbClr val="1D0799"/>
                </a:solidFill>
                <a:effectLst>
                  <a:outerShdw blurRad="38100" dist="38100" dir="2700000" algn="tl">
                    <a:srgbClr val="000000"/>
                  </a:outerShdw>
                </a:effectLst>
                <a:cs typeface="ＭＳ Ｐゴシック" charset="0"/>
              </a:rPr>
              <a:t>Hep</a:t>
            </a:r>
            <a:r>
              <a:rPr lang="en-US" sz="3600" b="1" dirty="0" smtClean="0">
                <a:solidFill>
                  <a:srgbClr val="1D0799"/>
                </a:solidFill>
                <a:effectLst>
                  <a:outerShdw blurRad="38100" dist="38100" dir="2700000" algn="tl">
                    <a:srgbClr val="000000"/>
                  </a:outerShdw>
                </a:effectLst>
                <a:cs typeface="ＭＳ Ｐゴシック" charset="0"/>
              </a:rPr>
              <a:t> C Prevention Interventions</a:t>
            </a:r>
            <a:endParaRPr lang="en-US" sz="3600" dirty="0">
              <a:solidFill>
                <a:schemeClr val="hlink"/>
              </a:solidFill>
              <a:effectLst>
                <a:outerShdw blurRad="38100" dist="38100" dir="2700000" algn="tl">
                  <a:srgbClr val="000000"/>
                </a:outerShdw>
              </a:effectLst>
              <a:cs typeface="ＭＳ Ｐゴシック" charset="0"/>
            </a:endParaRPr>
          </a:p>
        </p:txBody>
      </p:sp>
      <p:pic>
        <p:nvPicPr>
          <p:cNvPr id="13315" name="Picture 3" descr="Abstinan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9" y="1246236"/>
            <a:ext cx="9129577" cy="5860299"/>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7044" name="Rectangle 4"/>
          <p:cNvSpPr>
            <a:spLocks noChangeArrowheads="1"/>
          </p:cNvSpPr>
          <p:nvPr/>
        </p:nvSpPr>
        <p:spPr bwMode="auto">
          <a:xfrm>
            <a:off x="381000" y="6742113"/>
            <a:ext cx="8305800" cy="192087"/>
          </a:xfrm>
          <a:prstGeom prst="rect">
            <a:avLst/>
          </a:prstGeom>
          <a:noFill/>
          <a:ln w="9525">
            <a:noFill/>
            <a:miter lim="800000"/>
            <a:headEnd/>
            <a:tailEnd/>
          </a:ln>
          <a:effectLst/>
        </p:spPr>
        <p:txBody>
          <a:bodyPr anchor="ctr" anchorCtr="1"/>
          <a:lstStyle/>
          <a:p>
            <a:pPr algn="ctr"/>
            <a:endParaRPr lang="en-US" sz="1600">
              <a:solidFill>
                <a:schemeClr val="accent2"/>
              </a:solidFill>
              <a:effectLst>
                <a:outerShdw blurRad="38100" dist="38100" dir="2700000" algn="tl">
                  <a:srgbClr val="000000"/>
                </a:outerShdw>
              </a:effectLst>
            </a:endParaRPr>
          </a:p>
        </p:txBody>
      </p:sp>
      <p:sp>
        <p:nvSpPr>
          <p:cNvPr id="5" name="Slide Number Placeholder 3"/>
          <p:cNvSpPr txBox="1">
            <a:spLocks noGrp="1"/>
          </p:cNvSpPr>
          <p:nvPr/>
        </p:nvSpPr>
        <p:spPr>
          <a:xfrm>
            <a:off x="6553200" y="6492875"/>
            <a:ext cx="2133600" cy="365125"/>
          </a:xfrm>
          <a:prstGeom prst="rect">
            <a:avLst/>
          </a:prstGeom>
          <a:noFill/>
        </p:spPr>
        <p:txBody>
          <a:bodyPr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fld id="{0209C1E6-3062-0949-B2C8-D5D9FF8F99B1}" type="slidenum">
              <a:rPr lang="en-CA" sz="1200">
                <a:solidFill>
                  <a:srgbClr val="FFFFFF"/>
                </a:solidFill>
                <a:latin typeface="Verdana" charset="0"/>
              </a:rPr>
              <a:pPr algn="r"/>
              <a:t>19</a:t>
            </a:fld>
            <a:endParaRPr lang="en-CA" sz="1200">
              <a:solidFill>
                <a:srgbClr val="FFFFFF"/>
              </a:solidFill>
              <a:latin typeface="Verdana" charset="0"/>
            </a:endParaRPr>
          </a:p>
        </p:txBody>
      </p:sp>
    </p:spTree>
    <p:extLst>
      <p:ext uri="{BB962C8B-B14F-4D97-AF65-F5344CB8AC3E}">
        <p14:creationId xmlns:p14="http://schemas.microsoft.com/office/powerpoint/2010/main" val="46060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80272111"/>
              </p:ext>
            </p:extLst>
          </p:nvPr>
        </p:nvGraphicFramePr>
        <p:xfrm>
          <a:off x="1706030" y="158750"/>
          <a:ext cx="5943600" cy="6540500"/>
        </p:xfrm>
        <a:graphic>
          <a:graphicData uri="http://schemas.openxmlformats.org/presentationml/2006/ole">
            <mc:AlternateContent xmlns:mc="http://schemas.openxmlformats.org/markup-compatibility/2006">
              <mc:Choice xmlns:v="urn:schemas-microsoft-com:vml" Requires="v">
                <p:oleObj spid="_x0000_s2068" name="Document" r:id="rId4" imgW="5943600" imgH="6540500" progId="Word.Document.12">
                  <p:embed/>
                </p:oleObj>
              </mc:Choice>
              <mc:Fallback>
                <p:oleObj name="Document" r:id="rId4" imgW="5943600" imgH="6540500" progId="Word.Document.12">
                  <p:embed/>
                  <p:pic>
                    <p:nvPicPr>
                      <p:cNvPr id="0" name=""/>
                      <p:cNvPicPr/>
                      <p:nvPr/>
                    </p:nvPicPr>
                    <p:blipFill>
                      <a:blip r:embed="rId5"/>
                      <a:stretch>
                        <a:fillRect/>
                      </a:stretch>
                    </p:blipFill>
                    <p:spPr>
                      <a:xfrm>
                        <a:off x="1706030" y="158750"/>
                        <a:ext cx="5943600" cy="6540500"/>
                      </a:xfrm>
                      <a:prstGeom prst="rect">
                        <a:avLst/>
                      </a:prstGeom>
                    </p:spPr>
                  </p:pic>
                </p:oleObj>
              </mc:Fallback>
            </mc:AlternateContent>
          </a:graphicData>
        </a:graphic>
      </p:graphicFrame>
    </p:spTree>
    <p:extLst>
      <p:ext uri="{BB962C8B-B14F-4D97-AF65-F5344CB8AC3E}">
        <p14:creationId xmlns:p14="http://schemas.microsoft.com/office/powerpoint/2010/main" val="24038094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804" y="384832"/>
            <a:ext cx="9054196" cy="6042679"/>
          </a:xfrm>
          <a:prstGeom prst="rect">
            <a:avLst/>
          </a:prstGeom>
        </p:spPr>
        <p:txBody>
          <a:bodyPr wrap="square">
            <a:spAutoFit/>
          </a:bodyPr>
          <a:lstStyle/>
          <a:p>
            <a:r>
              <a:rPr lang="en-US" sz="3600" b="1" baseline="30000" dirty="0" smtClean="0"/>
              <a:t>HCV Facts:</a:t>
            </a:r>
          </a:p>
          <a:p>
            <a:endParaRPr lang="en-US" sz="3600" b="1" baseline="30000" dirty="0"/>
          </a:p>
          <a:p>
            <a:r>
              <a:rPr lang="en-US" sz="3600" baseline="30000" dirty="0" smtClean="0"/>
              <a:t>- The </a:t>
            </a:r>
            <a:r>
              <a:rPr lang="en-US" sz="3600" baseline="30000" dirty="0"/>
              <a:t>BC HCV diagnosis rate continues to be higher than the Canadian average; 41.5 and 19.3 cases per 100,000 population respectively in 2012</a:t>
            </a:r>
            <a:r>
              <a:rPr lang="en-US" sz="3600" baseline="30000" dirty="0" smtClean="0"/>
              <a:t>.</a:t>
            </a:r>
          </a:p>
          <a:p>
            <a:endParaRPr lang="en-US" sz="800" baseline="30000" dirty="0"/>
          </a:p>
          <a:p>
            <a:r>
              <a:rPr lang="en-US" sz="3600" baseline="30000" dirty="0" smtClean="0"/>
              <a:t>- After </a:t>
            </a:r>
            <a:r>
              <a:rPr lang="en-US" sz="3600" baseline="30000" dirty="0"/>
              <a:t>a steady decline since 1997, the number of cases of HCV identified in BC rose in 2013 to 2,105 (from </a:t>
            </a:r>
            <a:r>
              <a:rPr lang="en-US" sz="3600" baseline="30000" dirty="0" smtClean="0"/>
              <a:t>1,886 in </a:t>
            </a:r>
            <a:r>
              <a:rPr lang="en-US" sz="3600" baseline="30000" dirty="0"/>
              <a:t>2012)</a:t>
            </a:r>
            <a:r>
              <a:rPr lang="en-US" sz="3600" baseline="30000" dirty="0" smtClean="0"/>
              <a:t>.</a:t>
            </a:r>
          </a:p>
          <a:p>
            <a:endParaRPr lang="en-US" sz="800" baseline="30000" dirty="0"/>
          </a:p>
          <a:p>
            <a:r>
              <a:rPr lang="en-US" sz="3600" baseline="30000" dirty="0" smtClean="0"/>
              <a:t>- HCV </a:t>
            </a:r>
            <a:r>
              <a:rPr lang="en-US" sz="3600" baseline="30000" dirty="0"/>
              <a:t>testing has increased annually; in 2013 there were more than 200,000 HCV tests </a:t>
            </a:r>
            <a:r>
              <a:rPr lang="en-US" sz="3600" baseline="30000" dirty="0" smtClean="0"/>
              <a:t>performed</a:t>
            </a:r>
          </a:p>
          <a:p>
            <a:endParaRPr lang="en-US" sz="800" baseline="30000" dirty="0"/>
          </a:p>
          <a:p>
            <a:r>
              <a:rPr lang="en-US" sz="3600" baseline="30000" dirty="0" smtClean="0"/>
              <a:t>-From </a:t>
            </a:r>
            <a:r>
              <a:rPr lang="en-US" sz="3600" baseline="30000" dirty="0"/>
              <a:t>2008 through 2012, all regional health authorities experienced an overall decrease of 24 month HCV </a:t>
            </a:r>
            <a:r>
              <a:rPr lang="en-US" sz="3600" baseline="30000" dirty="0" err="1" smtClean="0"/>
              <a:t>sero</a:t>
            </a:r>
            <a:r>
              <a:rPr lang="en-US" sz="3600" baseline="30000" dirty="0" smtClean="0"/>
              <a:t>-conversion </a:t>
            </a:r>
            <a:r>
              <a:rPr lang="en-US" sz="3600" baseline="30000" dirty="0"/>
              <a:t>in people who had repeat tests. </a:t>
            </a:r>
            <a:endParaRPr lang="en-US" sz="3600" baseline="30000" dirty="0" smtClean="0"/>
          </a:p>
          <a:p>
            <a:endParaRPr lang="en-US" sz="800" baseline="30000" dirty="0" smtClean="0"/>
          </a:p>
          <a:p>
            <a:r>
              <a:rPr lang="en-US" sz="3600" baseline="30000" dirty="0" smtClean="0"/>
              <a:t>- In </a:t>
            </a:r>
            <a:r>
              <a:rPr lang="en-US" sz="3600" baseline="30000" dirty="0"/>
              <a:t>2013 rates were similar in all health authorities</a:t>
            </a:r>
            <a:r>
              <a:rPr lang="en-US" sz="3600" baseline="30000" dirty="0" smtClean="0"/>
              <a:t>. (next)</a:t>
            </a:r>
          </a:p>
          <a:p>
            <a:endParaRPr lang="en-US" sz="800" baseline="30000" dirty="0"/>
          </a:p>
          <a:p>
            <a:r>
              <a:rPr lang="en-US" sz="3600" baseline="30000" dirty="0" smtClean="0"/>
              <a:t>- </a:t>
            </a:r>
            <a:r>
              <a:rPr lang="en-US" sz="3600" baseline="30000" dirty="0"/>
              <a:t>New effective treatments for HCV with fewer side-effects are being developed, are expensive and currently not yet widely available in BC.</a:t>
            </a:r>
            <a:endParaRPr lang="en-US" sz="3600" dirty="0"/>
          </a:p>
        </p:txBody>
      </p:sp>
    </p:spTree>
    <p:extLst>
      <p:ext uri="{BB962C8B-B14F-4D97-AF65-F5344CB8AC3E}">
        <p14:creationId xmlns:p14="http://schemas.microsoft.com/office/powerpoint/2010/main" val="18528640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ti-HCVseroconversionRatebyHealthAuthor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3522"/>
            <a:ext cx="9144000" cy="5855459"/>
          </a:xfrm>
          <a:prstGeom prst="rect">
            <a:avLst/>
          </a:prstGeom>
        </p:spPr>
      </p:pic>
      <p:sp>
        <p:nvSpPr>
          <p:cNvPr id="3" name="TextBox 2"/>
          <p:cNvSpPr txBox="1"/>
          <p:nvPr/>
        </p:nvSpPr>
        <p:spPr>
          <a:xfrm>
            <a:off x="0" y="17511"/>
            <a:ext cx="9144000" cy="1077218"/>
          </a:xfrm>
          <a:prstGeom prst="rect">
            <a:avLst/>
          </a:prstGeom>
          <a:noFill/>
        </p:spPr>
        <p:txBody>
          <a:bodyPr wrap="square" rtlCol="0">
            <a:spAutoFit/>
          </a:bodyPr>
          <a:lstStyle/>
          <a:p>
            <a:r>
              <a:rPr lang="en-US" sz="3200" b="1" dirty="0" smtClean="0"/>
              <a:t>People Per 100,000 Who Test Negative &amp; Then Test Positive Within 24 Months - Repeat Testers</a:t>
            </a:r>
            <a:endParaRPr lang="en-US" sz="3200" b="1" dirty="0"/>
          </a:p>
        </p:txBody>
      </p:sp>
    </p:spTree>
    <p:extLst>
      <p:ext uri="{BB962C8B-B14F-4D97-AF65-F5344CB8AC3E}">
        <p14:creationId xmlns:p14="http://schemas.microsoft.com/office/powerpoint/2010/main" val="29633615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292" y="123350"/>
            <a:ext cx="8890623" cy="1446550"/>
          </a:xfrm>
          <a:prstGeom prst="rect">
            <a:avLst/>
          </a:prstGeom>
          <a:noFill/>
        </p:spPr>
        <p:txBody>
          <a:bodyPr wrap="square" rtlCol="0">
            <a:spAutoFit/>
          </a:bodyPr>
          <a:lstStyle/>
          <a:p>
            <a:pPr algn="ctr"/>
            <a:r>
              <a:rPr lang="en-US" sz="4400" b="1" dirty="0" smtClean="0"/>
              <a:t>What can fuel outbreaks of </a:t>
            </a:r>
          </a:p>
          <a:p>
            <a:pPr algn="ctr"/>
            <a:r>
              <a:rPr lang="en-US" sz="4400" b="1" dirty="0" smtClean="0"/>
              <a:t>Hepatitis C in Surrey?</a:t>
            </a:r>
            <a:endParaRPr lang="en-US" sz="4400" b="1" dirty="0"/>
          </a:p>
        </p:txBody>
      </p:sp>
      <p:sp>
        <p:nvSpPr>
          <p:cNvPr id="3" name="TextBox 2"/>
          <p:cNvSpPr txBox="1"/>
          <p:nvPr/>
        </p:nvSpPr>
        <p:spPr>
          <a:xfrm>
            <a:off x="128292" y="1608384"/>
            <a:ext cx="8634039" cy="4647426"/>
          </a:xfrm>
          <a:prstGeom prst="rect">
            <a:avLst/>
          </a:prstGeom>
          <a:noFill/>
        </p:spPr>
        <p:txBody>
          <a:bodyPr wrap="square" rtlCol="0">
            <a:spAutoFit/>
          </a:bodyPr>
          <a:lstStyle/>
          <a:p>
            <a:r>
              <a:rPr lang="en-US" sz="3200" dirty="0" smtClean="0"/>
              <a:t>An increased or continuing high number injections </a:t>
            </a:r>
          </a:p>
          <a:p>
            <a:endParaRPr lang="en-US" sz="800" dirty="0"/>
          </a:p>
          <a:p>
            <a:r>
              <a:rPr lang="en-US" sz="3200" dirty="0" smtClean="0"/>
              <a:t>Poor access to needles &amp; harm reduction supplies </a:t>
            </a:r>
          </a:p>
          <a:p>
            <a:endParaRPr lang="en-US" sz="800" dirty="0"/>
          </a:p>
          <a:p>
            <a:r>
              <a:rPr lang="en-US" sz="3200" dirty="0" smtClean="0"/>
              <a:t>A lack of stable housing</a:t>
            </a:r>
          </a:p>
          <a:p>
            <a:endParaRPr lang="en-US" sz="800" dirty="0"/>
          </a:p>
          <a:p>
            <a:r>
              <a:rPr lang="en-US" sz="3200" dirty="0" smtClean="0"/>
              <a:t>An influx of </a:t>
            </a:r>
            <a:r>
              <a:rPr lang="en-US" sz="3200" dirty="0" err="1" smtClean="0"/>
              <a:t>Hep</a:t>
            </a:r>
            <a:r>
              <a:rPr lang="en-US" sz="3200" dirty="0" smtClean="0"/>
              <a:t> C positive injectors without access to needles or stable housing</a:t>
            </a:r>
          </a:p>
          <a:p>
            <a:endParaRPr lang="en-US" sz="800" dirty="0"/>
          </a:p>
          <a:p>
            <a:r>
              <a:rPr lang="en-US" sz="3200" dirty="0" smtClean="0"/>
              <a:t>No </a:t>
            </a:r>
            <a:r>
              <a:rPr lang="en-US" sz="3200" dirty="0" err="1" smtClean="0"/>
              <a:t>Hep</a:t>
            </a:r>
            <a:r>
              <a:rPr lang="en-US" sz="3200" dirty="0" smtClean="0"/>
              <a:t> C treatment for people who use drugs</a:t>
            </a:r>
          </a:p>
          <a:p>
            <a:endParaRPr lang="en-US" sz="800" dirty="0"/>
          </a:p>
          <a:p>
            <a:r>
              <a:rPr lang="en-US" sz="3200" dirty="0" smtClean="0"/>
              <a:t>Increased Policing &amp; arrests as time in prison is a predictor of </a:t>
            </a:r>
            <a:r>
              <a:rPr lang="en-US" sz="3200" dirty="0" err="1" smtClean="0"/>
              <a:t>Hep</a:t>
            </a:r>
            <a:r>
              <a:rPr lang="en-US" sz="3200" dirty="0" smtClean="0"/>
              <a:t> C </a:t>
            </a:r>
            <a:r>
              <a:rPr lang="en-US" sz="3200" dirty="0" err="1" smtClean="0"/>
              <a:t>seroconversion</a:t>
            </a:r>
            <a:endParaRPr lang="en-US" sz="3200" dirty="0"/>
          </a:p>
        </p:txBody>
      </p:sp>
    </p:spTree>
    <p:extLst>
      <p:ext uri="{BB962C8B-B14F-4D97-AF65-F5344CB8AC3E}">
        <p14:creationId xmlns:p14="http://schemas.microsoft.com/office/powerpoint/2010/main" val="42477934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292" y="1077524"/>
            <a:ext cx="8787990" cy="2215991"/>
          </a:xfrm>
          <a:prstGeom prst="rect">
            <a:avLst/>
          </a:prstGeom>
          <a:noFill/>
        </p:spPr>
        <p:txBody>
          <a:bodyPr wrap="square" rtlCol="0">
            <a:spAutoFit/>
          </a:bodyPr>
          <a:lstStyle/>
          <a:p>
            <a:r>
              <a:rPr lang="en-US" sz="4000" b="1" dirty="0" smtClean="0"/>
              <a:t>The reported </a:t>
            </a:r>
            <a:r>
              <a:rPr lang="en-US" sz="4000" b="1" dirty="0"/>
              <a:t>use of heroin and crystal meth was highest in </a:t>
            </a:r>
            <a:r>
              <a:rPr lang="en-US" sz="4000" b="1" dirty="0" smtClean="0"/>
              <a:t>Fraser Health </a:t>
            </a:r>
          </a:p>
          <a:p>
            <a:r>
              <a:rPr lang="en-US" sz="4000" b="1" dirty="0" smtClean="0"/>
              <a:t> </a:t>
            </a:r>
            <a:r>
              <a:rPr lang="en-US" sz="4000" b="1" dirty="0"/>
              <a:t>(54% and 48% respectively). </a:t>
            </a:r>
            <a:endParaRPr lang="en-US" sz="4000" b="1" dirty="0" smtClean="0"/>
          </a:p>
          <a:p>
            <a:endParaRPr lang="en-US" dirty="0"/>
          </a:p>
        </p:txBody>
      </p:sp>
    </p:spTree>
    <p:extLst>
      <p:ext uri="{BB962C8B-B14F-4D97-AF65-F5344CB8AC3E}">
        <p14:creationId xmlns:p14="http://schemas.microsoft.com/office/powerpoint/2010/main" val="34310222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51" y="397658"/>
            <a:ext cx="8800820" cy="6278641"/>
          </a:xfrm>
          <a:prstGeom prst="rect">
            <a:avLst/>
          </a:prstGeom>
          <a:noFill/>
        </p:spPr>
        <p:txBody>
          <a:bodyPr wrap="square" rtlCol="0">
            <a:spAutoFit/>
          </a:bodyPr>
          <a:lstStyle/>
          <a:p>
            <a:r>
              <a:rPr lang="en-US" dirty="0"/>
              <a:t>, </a:t>
            </a:r>
            <a:r>
              <a:rPr lang="en-US" sz="2400" dirty="0"/>
              <a:t>Crack cocaine use is highest in the Northern Health region (67%). </a:t>
            </a:r>
            <a:endParaRPr lang="en-US" sz="2400" dirty="0" smtClean="0"/>
          </a:p>
          <a:p>
            <a:r>
              <a:rPr lang="en-US" sz="2400" dirty="0" smtClean="0"/>
              <a:t> </a:t>
            </a:r>
            <a:endParaRPr lang="en-US" sz="1000" dirty="0" smtClean="0"/>
          </a:p>
          <a:p>
            <a:r>
              <a:rPr lang="en-US" sz="2400" dirty="0"/>
              <a:t>, Heroin use is highest in the Fraser Health region (54%). </a:t>
            </a:r>
            <a:endParaRPr lang="en-US" sz="2400" dirty="0" smtClean="0"/>
          </a:p>
          <a:p>
            <a:endParaRPr lang="en-US" sz="2400" dirty="0" smtClean="0"/>
          </a:p>
          <a:p>
            <a:r>
              <a:rPr lang="en-US" sz="2400" dirty="0"/>
              <a:t>, Marijuana use is highest in Interior Health (60%).</a:t>
            </a:r>
            <a:br>
              <a:rPr lang="en-US" sz="2400" dirty="0"/>
            </a:br>
            <a:endParaRPr lang="en-US" sz="2400" dirty="0" smtClean="0"/>
          </a:p>
          <a:p>
            <a:r>
              <a:rPr lang="en-US" sz="2400" dirty="0" smtClean="0"/>
              <a:t>- </a:t>
            </a:r>
            <a:r>
              <a:rPr lang="en-US" sz="2400" dirty="0"/>
              <a:t>Among BC youth in school, self-reported use of all psychoactive </a:t>
            </a:r>
            <a:endParaRPr lang="en-US" sz="2400" dirty="0" smtClean="0"/>
          </a:p>
          <a:p>
            <a:r>
              <a:rPr lang="en-US" sz="2400" dirty="0"/>
              <a:t>substances declined from 2008 to 2013. </a:t>
            </a:r>
            <a:endParaRPr lang="en-US" sz="2400" dirty="0" smtClean="0"/>
          </a:p>
          <a:p>
            <a:endParaRPr lang="en-US" sz="2400" dirty="0" smtClean="0"/>
          </a:p>
          <a:p>
            <a:r>
              <a:rPr lang="en-US" sz="2400" dirty="0"/>
              <a:t>- Among a convenience sample of street-involved youth in Victoria and Vancouver </a:t>
            </a:r>
            <a:endParaRPr lang="en-US" sz="2400" dirty="0" smtClean="0"/>
          </a:p>
          <a:p>
            <a:r>
              <a:rPr lang="en-US" sz="2400" dirty="0"/>
              <a:t>, Crystal methamphetamine and cocaine are the most widely used illicit drugs after marijuana. </a:t>
            </a:r>
            <a:endParaRPr lang="en-US" sz="2400" dirty="0" smtClean="0"/>
          </a:p>
          <a:p>
            <a:endParaRPr lang="en-US" sz="2400" dirty="0" smtClean="0"/>
          </a:p>
          <a:p>
            <a:r>
              <a:rPr lang="en-US" sz="2400" dirty="0"/>
              <a:t>, Reported crystal methamphetamine use in Victoria increased from 6% in 2011 to over 50% in 2013 . </a:t>
            </a:r>
            <a:endParaRPr lang="en-US" sz="2400" dirty="0" smtClean="0"/>
          </a:p>
          <a:p>
            <a:endParaRPr lang="en-US" dirty="0"/>
          </a:p>
        </p:txBody>
      </p:sp>
    </p:spTree>
    <p:extLst>
      <p:ext uri="{BB962C8B-B14F-4D97-AF65-F5344CB8AC3E}">
        <p14:creationId xmlns:p14="http://schemas.microsoft.com/office/powerpoint/2010/main" val="1153484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clientsDrugsusedbyHealthAuthor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0"/>
            <a:ext cx="8852647" cy="6858000"/>
          </a:xfrm>
          <a:prstGeom prst="rect">
            <a:avLst/>
          </a:prstGeom>
        </p:spPr>
      </p:pic>
    </p:spTree>
    <p:extLst>
      <p:ext uri="{BB962C8B-B14F-4D97-AF65-F5344CB8AC3E}">
        <p14:creationId xmlns:p14="http://schemas.microsoft.com/office/powerpoint/2010/main" val="38151283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046" y="218072"/>
            <a:ext cx="8287652" cy="5447646"/>
          </a:xfrm>
          <a:prstGeom prst="rect">
            <a:avLst/>
          </a:prstGeom>
          <a:noFill/>
        </p:spPr>
        <p:txBody>
          <a:bodyPr wrap="square" rtlCol="0">
            <a:spAutoFit/>
          </a:bodyPr>
          <a:lstStyle/>
          <a:p>
            <a:r>
              <a:rPr lang="en-US" sz="3600" dirty="0" smtClean="0"/>
              <a:t>In Fraser, </a:t>
            </a:r>
            <a:r>
              <a:rPr lang="en-US" sz="3600" dirty="0"/>
              <a:t>harm reduction clients who inject drugs </a:t>
            </a:r>
            <a:r>
              <a:rPr lang="en-US" sz="3600" dirty="0" smtClean="0"/>
              <a:t>reported </a:t>
            </a:r>
            <a:r>
              <a:rPr lang="en-US" sz="3600" dirty="0"/>
              <a:t>difficulty acquiring needles, citing supply distribution center operating hours and distance as the main barriers</a:t>
            </a:r>
            <a:r>
              <a:rPr lang="en-US" sz="3600" dirty="0" smtClean="0"/>
              <a:t>.</a:t>
            </a:r>
          </a:p>
          <a:p>
            <a:endParaRPr lang="en-US" sz="800" dirty="0" smtClean="0"/>
          </a:p>
          <a:p>
            <a:endParaRPr lang="en-US" sz="800" dirty="0"/>
          </a:p>
          <a:p>
            <a:endParaRPr lang="en-US" sz="800" dirty="0" smtClean="0"/>
          </a:p>
          <a:p>
            <a:r>
              <a:rPr lang="en-US" sz="3600" dirty="0" smtClean="0"/>
              <a:t>Population rate of needle/syringe distribution varies by health authority. Vancouver Coastal Health had the highest rate (450/100,000) and </a:t>
            </a:r>
            <a:r>
              <a:rPr lang="en-US" sz="3600" b="1" dirty="0" smtClean="0">
                <a:solidFill>
                  <a:srgbClr val="FF0000"/>
                </a:solidFill>
              </a:rPr>
              <a:t>Fraser Health the lowest (49/100,000)</a:t>
            </a:r>
            <a:r>
              <a:rPr lang="en-US" sz="3600" dirty="0" smtClean="0"/>
              <a:t>.   </a:t>
            </a:r>
            <a:endParaRPr lang="en-US" sz="3600" dirty="0" smtClean="0">
              <a:effectLst/>
            </a:endParaRPr>
          </a:p>
        </p:txBody>
      </p:sp>
    </p:spTree>
    <p:extLst>
      <p:ext uri="{BB962C8B-B14F-4D97-AF65-F5344CB8AC3E}">
        <p14:creationId xmlns:p14="http://schemas.microsoft.com/office/powerpoint/2010/main" val="30309923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yringeDistributionRatebyHealthAuthor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13" y="534973"/>
            <a:ext cx="8619259" cy="4729455"/>
          </a:xfrm>
          <a:prstGeom prst="rect">
            <a:avLst/>
          </a:prstGeom>
        </p:spPr>
      </p:pic>
      <p:sp>
        <p:nvSpPr>
          <p:cNvPr id="3" name="TextBox 2"/>
          <p:cNvSpPr txBox="1"/>
          <p:nvPr/>
        </p:nvSpPr>
        <p:spPr>
          <a:xfrm>
            <a:off x="166750" y="5023965"/>
            <a:ext cx="3462594" cy="1631216"/>
          </a:xfrm>
          <a:prstGeom prst="rect">
            <a:avLst/>
          </a:prstGeom>
          <a:noFill/>
        </p:spPr>
        <p:txBody>
          <a:bodyPr wrap="none" rtlCol="0">
            <a:spAutoFit/>
          </a:bodyPr>
          <a:lstStyle/>
          <a:p>
            <a:r>
              <a:rPr lang="en-US" sz="2000" b="1" i="1" dirty="0" smtClean="0"/>
              <a:t>Fraser Health has </a:t>
            </a:r>
          </a:p>
          <a:p>
            <a:r>
              <a:rPr lang="en-US" sz="2000" b="1" i="1" dirty="0" smtClean="0"/>
              <a:t>doubled the number</a:t>
            </a:r>
          </a:p>
          <a:p>
            <a:r>
              <a:rPr lang="en-US" sz="2000" b="1" i="1" dirty="0"/>
              <a:t>o</a:t>
            </a:r>
            <a:r>
              <a:rPr lang="en-US" sz="2000" b="1" i="1" dirty="0" smtClean="0"/>
              <a:t>f needles distributed &amp; still is </a:t>
            </a:r>
          </a:p>
          <a:p>
            <a:r>
              <a:rPr lang="en-US" sz="2000" b="1" i="1" dirty="0" smtClean="0"/>
              <a:t>failing to distribute adequate</a:t>
            </a:r>
          </a:p>
          <a:p>
            <a:r>
              <a:rPr lang="en-US" sz="2000" b="1" i="1" dirty="0"/>
              <a:t>h</a:t>
            </a:r>
            <a:r>
              <a:rPr lang="en-US" sz="2000" b="1" i="1" dirty="0" smtClean="0"/>
              <a:t>arm reduction supplies  </a:t>
            </a:r>
            <a:endParaRPr lang="en-US" sz="2000" b="1" i="1" dirty="0"/>
          </a:p>
        </p:txBody>
      </p:sp>
    </p:spTree>
    <p:extLst>
      <p:ext uri="{BB962C8B-B14F-4D97-AF65-F5344CB8AC3E}">
        <p14:creationId xmlns:p14="http://schemas.microsoft.com/office/powerpoint/2010/main" val="6318391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descr="SyringeDistributionRatebyHealthDeliveryAre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4482"/>
            <a:ext cx="89916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5551781"/>
            <a:ext cx="8991600" cy="913070"/>
          </a:xfrm>
          <a:prstGeom prst="rect">
            <a:avLst/>
          </a:prstGeom>
          <a:noFill/>
        </p:spPr>
        <p:txBody>
          <a:bodyPr wrap="square" rtlCol="0">
            <a:spAutoFit/>
          </a:bodyPr>
          <a:lstStyle/>
          <a:p>
            <a:r>
              <a:rPr lang="en-US" sz="4000" b="1" baseline="30000" dirty="0"/>
              <a:t>Harm reduction supply distribution in BC is inequitable between &amp;</a:t>
            </a:r>
            <a:r>
              <a:rPr lang="en-US" sz="4000" b="1" baseline="30000" dirty="0" smtClean="0"/>
              <a:t> </a:t>
            </a:r>
            <a:r>
              <a:rPr lang="en-US" sz="4000" b="1" baseline="30000" dirty="0"/>
              <a:t>within health authorities and should be addressed</a:t>
            </a:r>
            <a:r>
              <a:rPr lang="en-US" sz="4000" baseline="30000" dirty="0"/>
              <a:t>.</a:t>
            </a:r>
            <a:endParaRPr lang="en-US" sz="4000" dirty="0"/>
          </a:p>
        </p:txBody>
      </p:sp>
    </p:spTree>
    <p:extLst>
      <p:ext uri="{BB962C8B-B14F-4D97-AF65-F5344CB8AC3E}">
        <p14:creationId xmlns:p14="http://schemas.microsoft.com/office/powerpoint/2010/main" val="7227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p>
            <a:r>
              <a:rPr lang="en-US" sz="4800" b="1" dirty="0" smtClean="0"/>
              <a:t>What is hepatitis C? </a:t>
            </a:r>
            <a:endParaRPr lang="en-US" sz="4800" b="1" dirty="0"/>
          </a:p>
        </p:txBody>
      </p:sp>
      <p:sp>
        <p:nvSpPr>
          <p:cNvPr id="3" name="Subtitle 2"/>
          <p:cNvSpPr>
            <a:spLocks noGrp="1"/>
          </p:cNvSpPr>
          <p:nvPr>
            <p:ph type="subTitle"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=6iv6up3TNbQ&amp;feature=share</a:t>
            </a:r>
            <a:endParaRPr lang="en-US" dirty="0"/>
          </a:p>
        </p:txBody>
      </p:sp>
    </p:spTree>
    <p:extLst>
      <p:ext uri="{BB962C8B-B14F-4D97-AF65-F5344CB8AC3E}">
        <p14:creationId xmlns:p14="http://schemas.microsoft.com/office/powerpoint/2010/main" val="39693647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46" y="218535"/>
            <a:ext cx="8876726" cy="5940089"/>
          </a:xfrm>
          <a:prstGeom prst="rect">
            <a:avLst/>
          </a:prstGeom>
          <a:noFill/>
        </p:spPr>
        <p:txBody>
          <a:bodyPr wrap="square" rtlCol="0">
            <a:spAutoFit/>
          </a:bodyPr>
          <a:lstStyle/>
          <a:p>
            <a:r>
              <a:rPr lang="en-US" sz="2800" b="1" dirty="0" smtClean="0"/>
              <a:t>BC Yukon Association of Drug War Survivors </a:t>
            </a:r>
            <a:r>
              <a:rPr lang="en-US" sz="2800" dirty="0" smtClean="0"/>
              <a:t>applied for a grant of $5000 to put on workshops on Hepatitis C in </a:t>
            </a:r>
            <a:r>
              <a:rPr lang="en-US" sz="2800" b="1" dirty="0" smtClean="0"/>
              <a:t>Fraser South </a:t>
            </a:r>
            <a:r>
              <a:rPr lang="en-US" sz="2800" dirty="0" smtClean="0"/>
              <a:t>region of Fraser Health Authority.</a:t>
            </a:r>
          </a:p>
          <a:p>
            <a:endParaRPr lang="en-US" sz="2800" dirty="0" smtClean="0"/>
          </a:p>
          <a:p>
            <a:r>
              <a:rPr lang="en-US" sz="2800" dirty="0" smtClean="0"/>
              <a:t>The grant is administrated through Positive Living Fraser Valley who provides support for people who test positive for HIV &amp;/or </a:t>
            </a:r>
            <a:r>
              <a:rPr lang="en-US" sz="2800" dirty="0" err="1" smtClean="0"/>
              <a:t>Hep</a:t>
            </a:r>
            <a:r>
              <a:rPr lang="en-US" sz="2800" dirty="0" smtClean="0"/>
              <a:t> C in </a:t>
            </a:r>
            <a:r>
              <a:rPr lang="en-US" sz="2800" b="1" dirty="0" smtClean="0"/>
              <a:t>Fraser East </a:t>
            </a:r>
            <a:r>
              <a:rPr lang="en-US" sz="2800" dirty="0" smtClean="0"/>
              <a:t>which includes Abbotsford, </a:t>
            </a:r>
            <a:r>
              <a:rPr lang="en-US" sz="2800" dirty="0" err="1" smtClean="0"/>
              <a:t>Chillwack</a:t>
            </a:r>
            <a:r>
              <a:rPr lang="en-US" sz="2800" dirty="0" smtClean="0"/>
              <a:t> &amp; Hope. </a:t>
            </a:r>
          </a:p>
          <a:p>
            <a:endParaRPr lang="en-US" sz="2800" dirty="0"/>
          </a:p>
          <a:p>
            <a:r>
              <a:rPr lang="en-US" sz="2800" dirty="0" smtClean="0"/>
              <a:t>The workshops April 18 &amp; 19 are being funded from this $5000 grant. We may schedule a third workshop. </a:t>
            </a:r>
          </a:p>
          <a:p>
            <a:endParaRPr lang="en-US" dirty="0"/>
          </a:p>
          <a:p>
            <a:endParaRPr lang="en-US" dirty="0" smtClean="0"/>
          </a:p>
          <a:p>
            <a:endParaRPr lang="en-US" dirty="0"/>
          </a:p>
          <a:p>
            <a:endParaRPr lang="en-US" dirty="0"/>
          </a:p>
        </p:txBody>
      </p:sp>
      <p:sp>
        <p:nvSpPr>
          <p:cNvPr id="4" name="TextBox 3"/>
          <p:cNvSpPr txBox="1"/>
          <p:nvPr/>
        </p:nvSpPr>
        <p:spPr>
          <a:xfrm>
            <a:off x="150646" y="6014519"/>
            <a:ext cx="8889684" cy="646331"/>
          </a:xfrm>
          <a:prstGeom prst="rect">
            <a:avLst/>
          </a:prstGeom>
          <a:noFill/>
        </p:spPr>
        <p:txBody>
          <a:bodyPr wrap="square" rtlCol="0">
            <a:spAutoFit/>
          </a:bodyPr>
          <a:lstStyle/>
          <a:p>
            <a:r>
              <a:rPr lang="en-US" dirty="0" smtClean="0"/>
              <a:t>The Health boundaries follow a nested hierarchy. Local Health Areas (LHAs) aggregate to Health Service Deliver Areas (HSDAs), which then aggregate to Health Authorities (HAs).</a:t>
            </a:r>
            <a:endParaRPr lang="en-US" dirty="0"/>
          </a:p>
        </p:txBody>
      </p:sp>
    </p:spTree>
    <p:extLst>
      <p:ext uri="{BB962C8B-B14F-4D97-AF65-F5344CB8AC3E}">
        <p14:creationId xmlns:p14="http://schemas.microsoft.com/office/powerpoint/2010/main" val="26361581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547" y="181411"/>
            <a:ext cx="8747138" cy="5539978"/>
          </a:xfrm>
          <a:prstGeom prst="rect">
            <a:avLst/>
          </a:prstGeom>
        </p:spPr>
        <p:txBody>
          <a:bodyPr wrap="square">
            <a:spAutoFit/>
          </a:bodyPr>
          <a:lstStyle/>
          <a:p>
            <a:r>
              <a:rPr lang="en-US" sz="4800" b="1" dirty="0" smtClean="0"/>
              <a:t>Are you at risk for hepatitis C?</a:t>
            </a:r>
          </a:p>
          <a:p>
            <a:r>
              <a:rPr lang="en-US" sz="3200" i="1" dirty="0" smtClean="0"/>
              <a:t>Consider screening for hepatitis C if you’ve…</a:t>
            </a:r>
          </a:p>
          <a:p>
            <a:endParaRPr lang="en-US" dirty="0" smtClean="0"/>
          </a:p>
          <a:p>
            <a:endParaRPr lang="en-US" sz="800" dirty="0" smtClean="0"/>
          </a:p>
          <a:p>
            <a:pPr marL="285750" indent="-285750">
              <a:buFont typeface="Arial"/>
              <a:buChar char="•"/>
            </a:pPr>
            <a:r>
              <a:rPr lang="en-US" sz="3200" dirty="0" smtClean="0"/>
              <a:t>shared equipment for injected drugs, including steroids</a:t>
            </a:r>
          </a:p>
          <a:p>
            <a:endParaRPr lang="en-US" sz="800" dirty="0" smtClean="0"/>
          </a:p>
          <a:p>
            <a:pPr marL="285750" indent="-285750">
              <a:buFont typeface="Arial"/>
              <a:buChar char="•"/>
            </a:pPr>
            <a:r>
              <a:rPr lang="en-US" sz="3200" dirty="0" smtClean="0"/>
              <a:t>snorted cocaine or shared crack pipes</a:t>
            </a:r>
          </a:p>
          <a:p>
            <a:endParaRPr lang="en-US" sz="800" dirty="0" smtClean="0"/>
          </a:p>
          <a:p>
            <a:pPr marL="285750" indent="-285750">
              <a:buFont typeface="Arial"/>
              <a:buChar char="•"/>
            </a:pPr>
            <a:r>
              <a:rPr lang="en-US" sz="3200" dirty="0" smtClean="0"/>
              <a:t>had a blood transfusion prior to 1992</a:t>
            </a:r>
          </a:p>
          <a:p>
            <a:endParaRPr lang="en-US" sz="800" dirty="0" smtClean="0"/>
          </a:p>
          <a:p>
            <a:pPr marL="285750" indent="-285750">
              <a:buFont typeface="Arial"/>
              <a:buChar char="•"/>
            </a:pPr>
            <a:r>
              <a:rPr lang="en-US" sz="3200" dirty="0" smtClean="0"/>
              <a:t>acquired tattoos or piercings in unregulated or uninspected premises, or with unsterile needles and re-usable ink (</a:t>
            </a:r>
            <a:r>
              <a:rPr lang="en-US" sz="3200" dirty="0" err="1" smtClean="0"/>
              <a:t>ie</a:t>
            </a:r>
            <a:r>
              <a:rPr lang="en-US" sz="3200" dirty="0" smtClean="0"/>
              <a:t> prison)</a:t>
            </a:r>
          </a:p>
        </p:txBody>
      </p:sp>
    </p:spTree>
    <p:extLst>
      <p:ext uri="{BB962C8B-B14F-4D97-AF65-F5344CB8AC3E}">
        <p14:creationId xmlns:p14="http://schemas.microsoft.com/office/powerpoint/2010/main" val="7541303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609" y="243726"/>
            <a:ext cx="8964391" cy="5693866"/>
          </a:xfrm>
          <a:prstGeom prst="rect">
            <a:avLst/>
          </a:prstGeom>
          <a:noFill/>
        </p:spPr>
        <p:txBody>
          <a:bodyPr wrap="square" rtlCol="0">
            <a:spAutoFit/>
          </a:bodyPr>
          <a:lstStyle/>
          <a:p>
            <a:r>
              <a:rPr lang="en-US" sz="4800" u="sng" dirty="0" smtClean="0"/>
              <a:t>Effective </a:t>
            </a:r>
            <a:r>
              <a:rPr lang="en-US" sz="4800" u="sng" dirty="0" err="1" smtClean="0"/>
              <a:t>Hep</a:t>
            </a:r>
            <a:r>
              <a:rPr lang="en-US" sz="4800" u="sng" dirty="0" smtClean="0"/>
              <a:t> C Prevention</a:t>
            </a:r>
          </a:p>
          <a:p>
            <a:endParaRPr lang="en-US" sz="800" dirty="0"/>
          </a:p>
          <a:p>
            <a:pPr marL="685800" indent="-685800">
              <a:buFont typeface="Arial"/>
              <a:buChar char="•"/>
            </a:pPr>
            <a:r>
              <a:rPr lang="en-US" sz="4400" dirty="0" smtClean="0"/>
              <a:t>Needle exchange in prison</a:t>
            </a:r>
          </a:p>
          <a:p>
            <a:pPr marL="685800" indent="-685800">
              <a:buFont typeface="Arial"/>
              <a:buChar char="•"/>
            </a:pPr>
            <a:r>
              <a:rPr lang="en-US" sz="4400" dirty="0" smtClean="0"/>
              <a:t>Safe Tattoo Programs in prison</a:t>
            </a:r>
          </a:p>
          <a:p>
            <a:pPr marL="685800" indent="-685800">
              <a:buFont typeface="Arial"/>
              <a:buChar char="•"/>
            </a:pPr>
            <a:r>
              <a:rPr lang="en-US" sz="4400" dirty="0" smtClean="0"/>
              <a:t>Safe injection &amp; smoking Sites</a:t>
            </a:r>
          </a:p>
          <a:p>
            <a:pPr marL="685800" indent="-685800">
              <a:buFont typeface="Arial"/>
              <a:buChar char="•"/>
            </a:pPr>
            <a:r>
              <a:rPr lang="en-US" sz="4400" dirty="0" smtClean="0"/>
              <a:t>No arrests for drugs (stay out of jail!)</a:t>
            </a:r>
          </a:p>
          <a:p>
            <a:pPr marL="685800" indent="-685800">
              <a:buFont typeface="Arial"/>
              <a:buChar char="•"/>
            </a:pPr>
            <a:r>
              <a:rPr lang="en-US" sz="4400" dirty="0" smtClean="0"/>
              <a:t>Treatment for </a:t>
            </a:r>
            <a:r>
              <a:rPr lang="en-US" sz="4400" dirty="0" err="1" smtClean="0"/>
              <a:t>Hep</a:t>
            </a:r>
            <a:r>
              <a:rPr lang="en-US" sz="4400" dirty="0" smtClean="0"/>
              <a:t> C positive people </a:t>
            </a:r>
            <a:endParaRPr lang="en-US" sz="4400" dirty="0"/>
          </a:p>
        </p:txBody>
      </p:sp>
    </p:spTree>
    <p:extLst>
      <p:ext uri="{BB962C8B-B14F-4D97-AF65-F5344CB8AC3E}">
        <p14:creationId xmlns:p14="http://schemas.microsoft.com/office/powerpoint/2010/main" val="32704258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1927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CHealthAuthoriti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285"/>
            <a:ext cx="9433951" cy="6579898"/>
          </a:xfrm>
          <a:prstGeom prst="rect">
            <a:avLst/>
          </a:prstGeom>
        </p:spPr>
      </p:pic>
      <p:sp>
        <p:nvSpPr>
          <p:cNvPr id="5" name="TextBox 4"/>
          <p:cNvSpPr txBox="1"/>
          <p:nvPr/>
        </p:nvSpPr>
        <p:spPr>
          <a:xfrm>
            <a:off x="1399543" y="556408"/>
            <a:ext cx="4885439" cy="1200329"/>
          </a:xfrm>
          <a:prstGeom prst="rect">
            <a:avLst/>
          </a:prstGeom>
          <a:noFill/>
        </p:spPr>
        <p:txBody>
          <a:bodyPr wrap="square" rtlCol="0">
            <a:spAutoFit/>
          </a:bodyPr>
          <a:lstStyle/>
          <a:p>
            <a:r>
              <a:rPr lang="en-US" sz="3600" b="1" dirty="0" smtClean="0">
                <a:solidFill>
                  <a:srgbClr val="FF0000"/>
                </a:solidFill>
              </a:rPr>
              <a:t>Fraser is 1 of 5 Regional Health Authorities </a:t>
            </a:r>
            <a:endParaRPr lang="en-US" sz="3600" b="1" dirty="0">
              <a:solidFill>
                <a:srgbClr val="FF0000"/>
              </a:solidFill>
            </a:endParaRPr>
          </a:p>
        </p:txBody>
      </p:sp>
    </p:spTree>
    <p:extLst>
      <p:ext uri="{BB962C8B-B14F-4D97-AF65-F5344CB8AC3E}">
        <p14:creationId xmlns:p14="http://schemas.microsoft.com/office/powerpoint/2010/main" val="18944410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BCSyringeDistribution2012:201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66976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12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ofregionalHealthAuthoriti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6758609"/>
          </a:xfrm>
          <a:prstGeom prst="rect">
            <a:avLst/>
          </a:prstGeom>
        </p:spPr>
      </p:pic>
      <p:sp>
        <p:nvSpPr>
          <p:cNvPr id="3" name="TextBox 2"/>
          <p:cNvSpPr txBox="1"/>
          <p:nvPr/>
        </p:nvSpPr>
        <p:spPr>
          <a:xfrm>
            <a:off x="2617153" y="912647"/>
            <a:ext cx="3040518" cy="2554545"/>
          </a:xfrm>
          <a:prstGeom prst="rect">
            <a:avLst/>
          </a:prstGeom>
          <a:noFill/>
        </p:spPr>
        <p:txBody>
          <a:bodyPr wrap="square" rtlCol="0">
            <a:spAutoFit/>
          </a:bodyPr>
          <a:lstStyle/>
          <a:p>
            <a:r>
              <a:rPr lang="en-US" sz="4000" b="1" dirty="0">
                <a:solidFill>
                  <a:srgbClr val="FF0000"/>
                </a:solidFill>
              </a:rPr>
              <a:t>Fraser is 1 of </a:t>
            </a:r>
            <a:endParaRPr lang="en-US" sz="4000" b="1" dirty="0" smtClean="0">
              <a:solidFill>
                <a:srgbClr val="FF0000"/>
              </a:solidFill>
            </a:endParaRPr>
          </a:p>
          <a:p>
            <a:r>
              <a:rPr lang="en-US" sz="4000" b="1" dirty="0" smtClean="0">
                <a:solidFill>
                  <a:srgbClr val="FF0000"/>
                </a:solidFill>
              </a:rPr>
              <a:t>5 </a:t>
            </a:r>
            <a:r>
              <a:rPr lang="en-US" sz="4000" b="1" dirty="0">
                <a:solidFill>
                  <a:srgbClr val="FF0000"/>
                </a:solidFill>
              </a:rPr>
              <a:t>Regional Health Authorities </a:t>
            </a:r>
          </a:p>
        </p:txBody>
      </p:sp>
    </p:spTree>
    <p:extLst>
      <p:ext uri="{BB962C8B-B14F-4D97-AF65-F5344CB8AC3E}">
        <p14:creationId xmlns:p14="http://schemas.microsoft.com/office/powerpoint/2010/main" val="371731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CLocalHealthAreasBCStats2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8707"/>
          </a:xfrm>
          <a:prstGeom prst="rect">
            <a:avLst/>
          </a:prstGeom>
        </p:spPr>
      </p:pic>
      <p:sp>
        <p:nvSpPr>
          <p:cNvPr id="3" name="TextBox 2"/>
          <p:cNvSpPr txBox="1"/>
          <p:nvPr/>
        </p:nvSpPr>
        <p:spPr>
          <a:xfrm>
            <a:off x="0" y="350668"/>
            <a:ext cx="7227059" cy="584776"/>
          </a:xfrm>
          <a:prstGeom prst="rect">
            <a:avLst/>
          </a:prstGeom>
          <a:noFill/>
        </p:spPr>
        <p:txBody>
          <a:bodyPr wrap="none" rtlCol="0">
            <a:spAutoFit/>
          </a:bodyPr>
          <a:lstStyle/>
          <a:p>
            <a:r>
              <a:rPr lang="en-US" sz="3200" b="1" dirty="0" smtClean="0">
                <a:solidFill>
                  <a:srgbClr val="FF0000"/>
                </a:solidFill>
              </a:rPr>
              <a:t>Fraser has 13 local Health Areas out of 89</a:t>
            </a:r>
            <a:endParaRPr lang="en-US" sz="3200" b="1" dirty="0">
              <a:solidFill>
                <a:srgbClr val="FF0000"/>
              </a:solidFill>
            </a:endParaRPr>
          </a:p>
        </p:txBody>
      </p:sp>
    </p:spTree>
    <p:extLst>
      <p:ext uri="{BB962C8B-B14F-4D97-AF65-F5344CB8AC3E}">
        <p14:creationId xmlns:p14="http://schemas.microsoft.com/office/powerpoint/2010/main" val="9163714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CHealthDeliveryAreas20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
            <a:ext cx="9144000" cy="6595353"/>
          </a:xfrm>
          <a:prstGeom prst="rect">
            <a:avLst/>
          </a:prstGeom>
        </p:spPr>
      </p:pic>
      <p:sp>
        <p:nvSpPr>
          <p:cNvPr id="3" name="TextBox 2"/>
          <p:cNvSpPr txBox="1"/>
          <p:nvPr/>
        </p:nvSpPr>
        <p:spPr>
          <a:xfrm>
            <a:off x="0" y="783927"/>
            <a:ext cx="3576608" cy="1569660"/>
          </a:xfrm>
          <a:prstGeom prst="rect">
            <a:avLst/>
          </a:prstGeom>
          <a:noFill/>
        </p:spPr>
        <p:txBody>
          <a:bodyPr wrap="square" rtlCol="0">
            <a:spAutoFit/>
          </a:bodyPr>
          <a:lstStyle/>
          <a:p>
            <a:r>
              <a:rPr lang="en-US" sz="3200" b="1" dirty="0" smtClean="0">
                <a:solidFill>
                  <a:srgbClr val="FF0000"/>
                </a:solidFill>
              </a:rPr>
              <a:t>Fraser has 3 Health Delivery Areas out of 16 in BC</a:t>
            </a:r>
            <a:endParaRPr lang="en-US" sz="3200" b="1" dirty="0">
              <a:solidFill>
                <a:srgbClr val="FF0000"/>
              </a:solidFill>
            </a:endParaRPr>
          </a:p>
        </p:txBody>
      </p:sp>
    </p:spTree>
    <p:extLst>
      <p:ext uri="{BB962C8B-B14F-4D97-AF65-F5344CB8AC3E}">
        <p14:creationId xmlns:p14="http://schemas.microsoft.com/office/powerpoint/2010/main" val="4973012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aserHealthAuthority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57" y="55432"/>
            <a:ext cx="9144000" cy="5543939"/>
          </a:xfrm>
          <a:prstGeom prst="rect">
            <a:avLst/>
          </a:prstGeom>
        </p:spPr>
      </p:pic>
      <p:sp>
        <p:nvSpPr>
          <p:cNvPr id="6" name="TextBox 5"/>
          <p:cNvSpPr txBox="1"/>
          <p:nvPr/>
        </p:nvSpPr>
        <p:spPr>
          <a:xfrm>
            <a:off x="1851414" y="279700"/>
            <a:ext cx="4486203" cy="2308324"/>
          </a:xfrm>
          <a:prstGeom prst="rect">
            <a:avLst/>
          </a:prstGeom>
          <a:noFill/>
        </p:spPr>
        <p:txBody>
          <a:bodyPr wrap="square" rtlCol="0">
            <a:spAutoFit/>
          </a:bodyPr>
          <a:lstStyle/>
          <a:p>
            <a:r>
              <a:rPr lang="en-US" sz="3600" b="1" dirty="0" smtClean="0">
                <a:solidFill>
                  <a:srgbClr val="FF0000"/>
                </a:solidFill>
              </a:rPr>
              <a:t>Fraser Health Authority has 3 Health Delivery Areas; North, East, South</a:t>
            </a:r>
            <a:endParaRPr lang="en-US" sz="3600" b="1" dirty="0" smtClean="0"/>
          </a:p>
        </p:txBody>
      </p:sp>
      <p:sp>
        <p:nvSpPr>
          <p:cNvPr id="7" name="TextBox 6"/>
          <p:cNvSpPr txBox="1"/>
          <p:nvPr/>
        </p:nvSpPr>
        <p:spPr>
          <a:xfrm>
            <a:off x="103670" y="5599371"/>
            <a:ext cx="8902644" cy="1200329"/>
          </a:xfrm>
          <a:prstGeom prst="rect">
            <a:avLst/>
          </a:prstGeom>
          <a:noFill/>
        </p:spPr>
        <p:txBody>
          <a:bodyPr wrap="square" rtlCol="0">
            <a:spAutoFit/>
          </a:bodyPr>
          <a:lstStyle/>
          <a:p>
            <a:r>
              <a:rPr lang="en-US" sz="3600" b="1" dirty="0" smtClean="0"/>
              <a:t>Fraser South </a:t>
            </a:r>
            <a:r>
              <a:rPr lang="en-US" sz="3600" dirty="0" smtClean="0"/>
              <a:t>has 4 Local Health Areas; Surrey, Delta, White Rock &amp; Langley</a:t>
            </a:r>
            <a:endParaRPr lang="en-US" sz="3600" dirty="0"/>
          </a:p>
        </p:txBody>
      </p:sp>
    </p:spTree>
    <p:extLst>
      <p:ext uri="{BB962C8B-B14F-4D97-AF65-F5344CB8AC3E}">
        <p14:creationId xmlns:p14="http://schemas.microsoft.com/office/powerpoint/2010/main" val="29157406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70" y="0"/>
            <a:ext cx="8811932" cy="6370974"/>
          </a:xfrm>
          <a:prstGeom prst="rect">
            <a:avLst/>
          </a:prstGeom>
        </p:spPr>
        <p:txBody>
          <a:bodyPr wrap="square">
            <a:spAutoFit/>
          </a:bodyPr>
          <a:lstStyle/>
          <a:p>
            <a:r>
              <a:rPr lang="en-US" sz="3200" dirty="0" smtClean="0"/>
              <a:t>The population of BC continues to increase.  </a:t>
            </a:r>
          </a:p>
          <a:p>
            <a:r>
              <a:rPr lang="en-US" sz="3200" dirty="0" smtClean="0"/>
              <a:t>	1986 - BC population 3.00 million  </a:t>
            </a:r>
          </a:p>
          <a:p>
            <a:endParaRPr lang="en-US" sz="800" dirty="0" smtClean="0"/>
          </a:p>
          <a:p>
            <a:r>
              <a:rPr lang="en-US" sz="3200" dirty="0" smtClean="0"/>
              <a:t>	2013 – BC population 4.58 million </a:t>
            </a:r>
          </a:p>
          <a:p>
            <a:endParaRPr lang="en-US" sz="800" dirty="0"/>
          </a:p>
          <a:p>
            <a:r>
              <a:rPr lang="en-US" sz="3200" b="1" dirty="0" smtClean="0">
                <a:solidFill>
                  <a:srgbClr val="FF0000"/>
                </a:solidFill>
              </a:rPr>
              <a:t>Fraser Health has; </a:t>
            </a:r>
          </a:p>
          <a:p>
            <a:r>
              <a:rPr lang="en-US" sz="3200" b="1" dirty="0">
                <a:solidFill>
                  <a:srgbClr val="FF0000"/>
                </a:solidFill>
              </a:rPr>
              <a:t>	</a:t>
            </a:r>
            <a:r>
              <a:rPr lang="en-US" sz="3200" b="1" dirty="0" smtClean="0">
                <a:solidFill>
                  <a:srgbClr val="FF0000"/>
                </a:solidFill>
              </a:rPr>
              <a:t>the smallest geographic area</a:t>
            </a:r>
          </a:p>
          <a:p>
            <a:r>
              <a:rPr lang="en-US" sz="3200" b="1" dirty="0" smtClean="0">
                <a:solidFill>
                  <a:srgbClr val="FF0000"/>
                </a:solidFill>
              </a:rPr>
              <a:t>	the largest population ~ 1.69 million in 2013 </a:t>
            </a:r>
          </a:p>
          <a:p>
            <a:endParaRPr lang="en-US" sz="800" dirty="0" smtClean="0"/>
          </a:p>
          <a:p>
            <a:r>
              <a:rPr lang="en-US" sz="3200" dirty="0" smtClean="0"/>
              <a:t>Vancouver Coastal Health</a:t>
            </a:r>
            <a:r>
              <a:rPr lang="en-US" sz="3200" baseline="0" dirty="0" smtClean="0"/>
              <a:t> pop. ~ </a:t>
            </a:r>
            <a:r>
              <a:rPr lang="en-US" sz="3200" dirty="0" smtClean="0"/>
              <a:t>1.14 million, </a:t>
            </a:r>
          </a:p>
          <a:p>
            <a:r>
              <a:rPr lang="en-US" sz="3200" dirty="0" smtClean="0"/>
              <a:t>Vancouver Island Health ~ 0.75 million, </a:t>
            </a:r>
          </a:p>
          <a:p>
            <a:r>
              <a:rPr lang="en-US" sz="3200" dirty="0" smtClean="0"/>
              <a:t>Interior Health ~ 0.72 million  </a:t>
            </a:r>
          </a:p>
          <a:p>
            <a:r>
              <a:rPr lang="en-US" sz="3200" dirty="0" smtClean="0"/>
              <a:t>Northern Health has: </a:t>
            </a:r>
          </a:p>
          <a:p>
            <a:r>
              <a:rPr lang="en-US" sz="3200" dirty="0"/>
              <a:t>	</a:t>
            </a:r>
            <a:r>
              <a:rPr lang="en-US" sz="3200" dirty="0" smtClean="0"/>
              <a:t>the largest geographic region </a:t>
            </a:r>
          </a:p>
          <a:p>
            <a:r>
              <a:rPr lang="en-US" sz="3200" dirty="0"/>
              <a:t>	</a:t>
            </a:r>
            <a:r>
              <a:rPr lang="en-US" sz="3200" dirty="0" smtClean="0"/>
              <a:t>the smallest population with 0.28 million</a:t>
            </a:r>
          </a:p>
        </p:txBody>
      </p:sp>
    </p:spTree>
    <p:extLst>
      <p:ext uri="{BB962C8B-B14F-4D97-AF65-F5344CB8AC3E}">
        <p14:creationId xmlns:p14="http://schemas.microsoft.com/office/powerpoint/2010/main" val="5293485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cpopulationbyHealhAuthor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13" y="19147"/>
            <a:ext cx="7767699" cy="6715390"/>
          </a:xfrm>
          <a:prstGeom prst="rect">
            <a:avLst/>
          </a:prstGeom>
        </p:spPr>
      </p:pic>
    </p:spTree>
    <p:extLst>
      <p:ext uri="{BB962C8B-B14F-4D97-AF65-F5344CB8AC3E}">
        <p14:creationId xmlns:p14="http://schemas.microsoft.com/office/powerpoint/2010/main" val="12092991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23243</TotalTime>
  <Words>1468</Words>
  <Application>Microsoft Macintosh PowerPoint</Application>
  <PresentationFormat>On-screen Show (4:3)</PresentationFormat>
  <Paragraphs>179</Paragraphs>
  <Slides>34</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Document</vt:lpstr>
      <vt:lpstr>Hepatitis C in Fraser Health Authority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Number of Persons Using Injected Drugs</vt:lpstr>
      <vt:lpstr>PowerPoint Presentation</vt:lpstr>
      <vt:lpstr>Harm Reduction was invented to Improve the Poor ‘Reach’ of Traditional Helping Systems to Prevent Hep C</vt:lpstr>
      <vt:lpstr>Reaching Drug Users Who Are Wild In The Streets with Hep C Prevention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hepatitis C? </vt:lpstr>
      <vt:lpstr>PowerPoint Presentation</vt:lpstr>
      <vt:lpstr>PowerPoint Presentation</vt:lpstr>
      <vt:lpstr>PowerPoint Presentation</vt:lpstr>
      <vt:lpstr>PowerPoint Presentation</vt:lpstr>
      <vt:lpstr>PowerPoint Presentation</vt:lpstr>
    </vt:vector>
  </TitlesOfParts>
  <Company>VEC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Hepatitis C in Fraser Health   </dc:title>
  <dc:creator>Ann Livingston</dc:creator>
  <cp:lastModifiedBy>Ann Livingston</cp:lastModifiedBy>
  <cp:revision>45</cp:revision>
  <dcterms:created xsi:type="dcterms:W3CDTF">2015-04-18T05:04:25Z</dcterms:created>
  <dcterms:modified xsi:type="dcterms:W3CDTF">2015-10-06T21:20:06Z</dcterms:modified>
</cp:coreProperties>
</file>